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4501" r:id="rId1"/>
  </p:sldMasterIdLst>
  <p:notesMasterIdLst>
    <p:notesMasterId r:id="rId25"/>
  </p:notesMasterIdLst>
  <p:handoutMasterIdLst>
    <p:handoutMasterId r:id="rId26"/>
  </p:handoutMasterIdLst>
  <p:sldIdLst>
    <p:sldId id="260" r:id="rId2"/>
    <p:sldId id="262" r:id="rId3"/>
    <p:sldId id="263" r:id="rId4"/>
    <p:sldId id="265" r:id="rId5"/>
    <p:sldId id="266" r:id="rId6"/>
    <p:sldId id="295" r:id="rId7"/>
    <p:sldId id="269" r:id="rId8"/>
    <p:sldId id="270" r:id="rId9"/>
    <p:sldId id="274" r:id="rId10"/>
    <p:sldId id="276" r:id="rId11"/>
    <p:sldId id="290" r:id="rId12"/>
    <p:sldId id="278" r:id="rId13"/>
    <p:sldId id="293" r:id="rId14"/>
    <p:sldId id="280" r:id="rId15"/>
    <p:sldId id="281" r:id="rId16"/>
    <p:sldId id="286" r:id="rId17"/>
    <p:sldId id="289" r:id="rId18"/>
    <p:sldId id="296" r:id="rId19"/>
    <p:sldId id="297" r:id="rId20"/>
    <p:sldId id="298" r:id="rId21"/>
    <p:sldId id="299" r:id="rId22"/>
    <p:sldId id="300" r:id="rId23"/>
    <p:sldId id="301" r:id="rId24"/>
  </p:sldIdLst>
  <p:sldSz cx="9144000" cy="6858000" type="screen4x3"/>
  <p:notesSz cx="6858000" cy="9144000"/>
  <p:custDataLst>
    <p:tags r:id="rId27"/>
  </p:custDataLst>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9pPr>
  </p:defaultTextStyle>
  <p:extLst>
    <p:ext uri="{521415D9-36F7-43E2-AB2F-B90AF26B5E84}">
      <p14:sectionLst xmlns:p14="http://schemas.microsoft.com/office/powerpoint/2010/main">
        <p14:section name="Main Content" id="{99BB3FAD-B4ED-4B46-99F8-27F3BC2685BF}">
          <p14:sldIdLst>
            <p14:sldId id="260"/>
            <p14:sldId id="262"/>
            <p14:sldId id="263"/>
            <p14:sldId id="265"/>
            <p14:sldId id="266"/>
            <p14:sldId id="295"/>
            <p14:sldId id="269"/>
            <p14:sldId id="270"/>
            <p14:sldId id="274"/>
            <p14:sldId id="276"/>
            <p14:sldId id="290"/>
            <p14:sldId id="278"/>
            <p14:sldId id="293"/>
            <p14:sldId id="280"/>
            <p14:sldId id="281"/>
            <p14:sldId id="286"/>
            <p14:sldId id="289"/>
            <p14:sldId id="296"/>
          </p14:sldIdLst>
        </p14:section>
        <p14:section name="Appendix: Image Descriptions for Unsighted Students" id="{1DFC818B-958A-429B-BCBF-BB4C39CE89EF}">
          <p14:sldIdLst>
            <p14:sldId id="297"/>
            <p14:sldId id="298"/>
            <p14:sldId id="299"/>
            <p14:sldId id="300"/>
            <p14:sldId id="30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F1FA"/>
    <a:srgbClr val="127AB7"/>
    <a:srgbClr val="2B7191"/>
    <a:srgbClr val="125F9A"/>
    <a:srgbClr val="0000FF"/>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11" autoAdjust="0"/>
    <p:restoredTop sz="66469" autoAdjust="0"/>
  </p:normalViewPr>
  <p:slideViewPr>
    <p:cSldViewPr>
      <p:cViewPr varScale="1">
        <p:scale>
          <a:sx n="60" d="100"/>
          <a:sy n="60" d="100"/>
        </p:scale>
        <p:origin x="1944" y="5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45" d="100"/>
        <a:sy n="45" d="100"/>
      </p:scale>
      <p:origin x="0" y="0"/>
    </p:cViewPr>
  </p:sorterViewPr>
  <p:notesViewPr>
    <p:cSldViewPr>
      <p:cViewPr varScale="1">
        <p:scale>
          <a:sx n="51" d="100"/>
          <a:sy n="51" d="100"/>
        </p:scale>
        <p:origin x="2692" y="4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F7CB80-DD0A-EF45-B030-FAF922F65DBB}" type="doc">
      <dgm:prSet loTypeId="urn:microsoft.com/office/officeart/2005/8/layout/process1" loCatId="" qsTypeId="urn:microsoft.com/office/officeart/2005/8/quickstyle/simple4" qsCatId="simple" csTypeId="urn:microsoft.com/office/officeart/2005/8/colors/colorful2" csCatId="colorful" phldr="1"/>
      <dgm:spPr/>
    </dgm:pt>
    <dgm:pt modelId="{E3408ECC-357C-B94F-9D07-8639CAC6D8BD}">
      <dgm:prSet phldrT="[Text]" custT="1"/>
      <dgm:spPr/>
      <dgm:t>
        <a:bodyPr/>
        <a:lstStyle/>
        <a:p>
          <a:r>
            <a:rPr lang="en-US" sz="2400" b="1" dirty="0">
              <a:latin typeface="Arial" charset="0"/>
              <a:ea typeface="ＭＳ Ｐゴシック" charset="0"/>
              <a:cs typeface="ＭＳ Ｐゴシック" charset="0"/>
            </a:rPr>
            <a:t>Clean technology</a:t>
          </a:r>
        </a:p>
        <a:p>
          <a:r>
            <a:rPr lang="en-US" sz="1400" dirty="0" err="1">
              <a:latin typeface="Arial" charset="0"/>
              <a:ea typeface="ＭＳ Ｐゴシック" charset="0"/>
            </a:rPr>
            <a:t>esses</a:t>
          </a:r>
          <a:r>
            <a:rPr lang="en-US" sz="1400" dirty="0">
              <a:latin typeface="Arial" charset="0"/>
              <a:ea typeface="ＭＳ Ｐゴシック" charset="0"/>
            </a:rPr>
            <a:t> develop innovative, new technologies that support sustainability</a:t>
          </a:r>
          <a:endParaRPr lang="en-US" sz="1400" dirty="0"/>
        </a:p>
      </dgm:t>
    </dgm:pt>
    <dgm:pt modelId="{D377A4A5-E1A9-5441-A628-B03BF2FE080B}" type="parTrans" cxnId="{1DE62D55-157E-F94F-9CF6-16B869E33464}">
      <dgm:prSet/>
      <dgm:spPr/>
      <dgm:t>
        <a:bodyPr/>
        <a:lstStyle/>
        <a:p>
          <a:endParaRPr lang="en-US"/>
        </a:p>
      </dgm:t>
    </dgm:pt>
    <dgm:pt modelId="{F47C2BF4-D242-244E-9160-532C8EB832A3}" type="sibTrans" cxnId="{1DE62D55-157E-F94F-9CF6-16B869E33464}">
      <dgm:prSet/>
      <dgm:spPr/>
      <dgm:t>
        <a:bodyPr/>
        <a:lstStyle/>
        <a:p>
          <a:endParaRPr lang="en-US"/>
        </a:p>
      </dgm:t>
    </dgm:pt>
    <dgm:pt modelId="{3B3C2BF1-D1AF-3D4F-89CB-9C16622A5604}">
      <dgm:prSet phldrT="[Text]" custT="1"/>
      <dgm:spPr>
        <a:gradFill rotWithShape="0">
          <a:gsLst>
            <a:gs pos="0">
              <a:srgbClr val="127AB7"/>
            </a:gs>
            <a:gs pos="50000">
              <a:schemeClr val="accent2">
                <a:hueOff val="246316"/>
                <a:satOff val="1515"/>
                <a:lumOff val="-11862"/>
                <a:alphaOff val="0"/>
                <a:satMod val="110000"/>
                <a:lumMod val="100000"/>
                <a:shade val="100000"/>
              </a:schemeClr>
            </a:gs>
            <a:gs pos="100000">
              <a:schemeClr val="accent2">
                <a:hueOff val="246316"/>
                <a:satOff val="1515"/>
                <a:lumOff val="-11862"/>
                <a:alphaOff val="0"/>
                <a:lumMod val="99000"/>
                <a:satMod val="120000"/>
                <a:shade val="78000"/>
              </a:schemeClr>
            </a:gs>
          </a:gsLst>
        </a:gradFill>
      </dgm:spPr>
      <dgm:t>
        <a:bodyPr/>
        <a:lstStyle/>
        <a:p>
          <a:endParaRPr lang="en-US" sz="1400" dirty="0"/>
        </a:p>
      </dgm:t>
    </dgm:pt>
    <dgm:pt modelId="{3B4B3992-1151-924D-B43F-3C867E443B0A}" type="parTrans" cxnId="{BA908890-E5E6-9B41-8196-C2FDADE7DF1D}">
      <dgm:prSet/>
      <dgm:spPr/>
      <dgm:t>
        <a:bodyPr/>
        <a:lstStyle/>
        <a:p>
          <a:endParaRPr lang="en-US"/>
        </a:p>
      </dgm:t>
    </dgm:pt>
    <dgm:pt modelId="{C7FDC2D3-629A-DA4E-9EC7-47906DB7D2B0}" type="sibTrans" cxnId="{BA908890-E5E6-9B41-8196-C2FDADE7DF1D}">
      <dgm:prSet/>
      <dgm:spPr/>
      <dgm:t>
        <a:bodyPr/>
        <a:lstStyle/>
        <a:p>
          <a:endParaRPr lang="en-US"/>
        </a:p>
      </dgm:t>
    </dgm:pt>
    <dgm:pt modelId="{1BEEAC54-7F08-3049-8365-02DC3B627607}">
      <dgm:prSet phldrT="[Text]" custT="1"/>
      <dgm:spPr>
        <a:gradFill rotWithShape="0">
          <a:gsLst>
            <a:gs pos="0">
              <a:srgbClr val="2B7191"/>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gradFill>
      </dgm:spPr>
      <dgm:t>
        <a:bodyPr/>
        <a:lstStyle/>
        <a:p>
          <a:endParaRPr lang="en-US" sz="1400" dirty="0"/>
        </a:p>
      </dgm:t>
    </dgm:pt>
    <dgm:pt modelId="{A1ED4DD3-FC31-8F49-9301-A9BC49F5823E}" type="parTrans" cxnId="{4B3D9A27-9948-2143-B084-1114C76D7A45}">
      <dgm:prSet/>
      <dgm:spPr/>
      <dgm:t>
        <a:bodyPr/>
        <a:lstStyle/>
        <a:p>
          <a:endParaRPr lang="en-US"/>
        </a:p>
      </dgm:t>
    </dgm:pt>
    <dgm:pt modelId="{018F6059-B8D2-EA40-A58A-6DAC304EFBC6}" type="sibTrans" cxnId="{4B3D9A27-9948-2143-B084-1114C76D7A45}">
      <dgm:prSet/>
      <dgm:spPr/>
      <dgm:t>
        <a:bodyPr/>
        <a:lstStyle/>
        <a:p>
          <a:endParaRPr lang="en-US"/>
        </a:p>
      </dgm:t>
    </dgm:pt>
    <dgm:pt modelId="{AA4C7B89-72AC-D04F-A028-CEF6F57A8554}" type="pres">
      <dgm:prSet presAssocID="{4DF7CB80-DD0A-EF45-B030-FAF922F65DBB}" presName="Name0" presStyleCnt="0">
        <dgm:presLayoutVars>
          <dgm:dir/>
          <dgm:resizeHandles val="exact"/>
        </dgm:presLayoutVars>
      </dgm:prSet>
      <dgm:spPr/>
    </dgm:pt>
    <dgm:pt modelId="{CCA09017-3298-A149-A9D1-0B2EB128F94E}" type="pres">
      <dgm:prSet presAssocID="{1BEEAC54-7F08-3049-8365-02DC3B627607}" presName="node" presStyleLbl="node1" presStyleIdx="0" presStyleCnt="3">
        <dgm:presLayoutVars>
          <dgm:bulletEnabled val="1"/>
        </dgm:presLayoutVars>
      </dgm:prSet>
      <dgm:spPr/>
    </dgm:pt>
    <dgm:pt modelId="{2C6DDD21-C185-F742-B8A3-B1232817C92C}" type="pres">
      <dgm:prSet presAssocID="{018F6059-B8D2-EA40-A58A-6DAC304EFBC6}" presName="sibTrans" presStyleLbl="sibTrans2D1" presStyleIdx="0" presStyleCnt="2"/>
      <dgm:spPr/>
    </dgm:pt>
    <dgm:pt modelId="{FDE58F90-024D-C04B-962E-7042D7227E4B}" type="pres">
      <dgm:prSet presAssocID="{018F6059-B8D2-EA40-A58A-6DAC304EFBC6}" presName="connectorText" presStyleLbl="sibTrans2D1" presStyleIdx="0" presStyleCnt="2"/>
      <dgm:spPr/>
    </dgm:pt>
    <dgm:pt modelId="{14DBEAF2-FCF4-104C-96B3-31AB8AEBCD40}" type="pres">
      <dgm:prSet presAssocID="{3B3C2BF1-D1AF-3D4F-89CB-9C16622A5604}" presName="node" presStyleLbl="node1" presStyleIdx="1" presStyleCnt="3">
        <dgm:presLayoutVars>
          <dgm:bulletEnabled val="1"/>
        </dgm:presLayoutVars>
      </dgm:prSet>
      <dgm:spPr/>
    </dgm:pt>
    <dgm:pt modelId="{E381D26E-5269-3F45-918D-05338DEEAA6C}" type="pres">
      <dgm:prSet presAssocID="{C7FDC2D3-629A-DA4E-9EC7-47906DB7D2B0}" presName="sibTrans" presStyleLbl="sibTrans2D1" presStyleIdx="1" presStyleCnt="2"/>
      <dgm:spPr/>
    </dgm:pt>
    <dgm:pt modelId="{32B1AB9B-0403-C342-998A-F074F94BE438}" type="pres">
      <dgm:prSet presAssocID="{C7FDC2D3-629A-DA4E-9EC7-47906DB7D2B0}" presName="connectorText" presStyleLbl="sibTrans2D1" presStyleIdx="1" presStyleCnt="2"/>
      <dgm:spPr/>
    </dgm:pt>
    <dgm:pt modelId="{21C91C5C-949D-274E-96CB-3D0536C6B8F1}" type="pres">
      <dgm:prSet presAssocID="{E3408ECC-357C-B94F-9D07-8639CAC6D8BD}" presName="node" presStyleLbl="node1" presStyleIdx="2" presStyleCnt="3">
        <dgm:presLayoutVars>
          <dgm:bulletEnabled val="1"/>
        </dgm:presLayoutVars>
      </dgm:prSet>
      <dgm:spPr/>
    </dgm:pt>
  </dgm:ptLst>
  <dgm:cxnLst>
    <dgm:cxn modelId="{AFD76918-55D7-43DB-9A87-27FA344E2DEC}" type="presOf" srcId="{018F6059-B8D2-EA40-A58A-6DAC304EFBC6}" destId="{FDE58F90-024D-C04B-962E-7042D7227E4B}" srcOrd="1" destOrd="0" presId="urn:microsoft.com/office/officeart/2005/8/layout/process1"/>
    <dgm:cxn modelId="{4B3D9A27-9948-2143-B084-1114C76D7A45}" srcId="{4DF7CB80-DD0A-EF45-B030-FAF922F65DBB}" destId="{1BEEAC54-7F08-3049-8365-02DC3B627607}" srcOrd="0" destOrd="0" parTransId="{A1ED4DD3-FC31-8F49-9301-A9BC49F5823E}" sibTransId="{018F6059-B8D2-EA40-A58A-6DAC304EFBC6}"/>
    <dgm:cxn modelId="{556CB42B-5523-49F6-B8C4-5026D143E01F}" type="presOf" srcId="{C7FDC2D3-629A-DA4E-9EC7-47906DB7D2B0}" destId="{E381D26E-5269-3F45-918D-05338DEEAA6C}" srcOrd="0" destOrd="0" presId="urn:microsoft.com/office/officeart/2005/8/layout/process1"/>
    <dgm:cxn modelId="{401A4560-FD6C-42B2-918B-2E1E25093DF9}" type="presOf" srcId="{3B3C2BF1-D1AF-3D4F-89CB-9C16622A5604}" destId="{14DBEAF2-FCF4-104C-96B3-31AB8AEBCD40}" srcOrd="0" destOrd="0" presId="urn:microsoft.com/office/officeart/2005/8/layout/process1"/>
    <dgm:cxn modelId="{5BDE9060-7302-481F-8850-4745B3248D89}" type="presOf" srcId="{C7FDC2D3-629A-DA4E-9EC7-47906DB7D2B0}" destId="{32B1AB9B-0403-C342-998A-F074F94BE438}" srcOrd="1" destOrd="0" presId="urn:microsoft.com/office/officeart/2005/8/layout/process1"/>
    <dgm:cxn modelId="{8D95A447-D9E7-4AA7-B945-E9EC45BAA2D0}" type="presOf" srcId="{E3408ECC-357C-B94F-9D07-8639CAC6D8BD}" destId="{21C91C5C-949D-274E-96CB-3D0536C6B8F1}" srcOrd="0" destOrd="0" presId="urn:microsoft.com/office/officeart/2005/8/layout/process1"/>
    <dgm:cxn modelId="{3E825E48-851E-4841-B1EE-0CE830F80FD0}" type="presOf" srcId="{018F6059-B8D2-EA40-A58A-6DAC304EFBC6}" destId="{2C6DDD21-C185-F742-B8A3-B1232817C92C}" srcOrd="0" destOrd="0" presId="urn:microsoft.com/office/officeart/2005/8/layout/process1"/>
    <dgm:cxn modelId="{1DE62D55-157E-F94F-9CF6-16B869E33464}" srcId="{4DF7CB80-DD0A-EF45-B030-FAF922F65DBB}" destId="{E3408ECC-357C-B94F-9D07-8639CAC6D8BD}" srcOrd="2" destOrd="0" parTransId="{D377A4A5-E1A9-5441-A628-B03BF2FE080B}" sibTransId="{F47C2BF4-D242-244E-9160-532C8EB832A3}"/>
    <dgm:cxn modelId="{BA908890-E5E6-9B41-8196-C2FDADE7DF1D}" srcId="{4DF7CB80-DD0A-EF45-B030-FAF922F65DBB}" destId="{3B3C2BF1-D1AF-3D4F-89CB-9C16622A5604}" srcOrd="1" destOrd="0" parTransId="{3B4B3992-1151-924D-B43F-3C867E443B0A}" sibTransId="{C7FDC2D3-629A-DA4E-9EC7-47906DB7D2B0}"/>
    <dgm:cxn modelId="{E2DF8ACB-D9B2-4047-A6E8-8C83CD6A95FE}" type="presOf" srcId="{1BEEAC54-7F08-3049-8365-02DC3B627607}" destId="{CCA09017-3298-A149-A9D1-0B2EB128F94E}" srcOrd="0" destOrd="0" presId="urn:microsoft.com/office/officeart/2005/8/layout/process1"/>
    <dgm:cxn modelId="{4B4B60FA-78AB-4769-80D0-9B9CD8369842}" type="presOf" srcId="{4DF7CB80-DD0A-EF45-B030-FAF922F65DBB}" destId="{AA4C7B89-72AC-D04F-A028-CEF6F57A8554}" srcOrd="0" destOrd="0" presId="urn:microsoft.com/office/officeart/2005/8/layout/process1"/>
    <dgm:cxn modelId="{7F42CDCB-D918-4102-83A7-1BC91FF19CDA}" type="presParOf" srcId="{AA4C7B89-72AC-D04F-A028-CEF6F57A8554}" destId="{CCA09017-3298-A149-A9D1-0B2EB128F94E}" srcOrd="0" destOrd="0" presId="urn:microsoft.com/office/officeart/2005/8/layout/process1"/>
    <dgm:cxn modelId="{BA5D5474-3B1F-407C-828E-59FE7728D7C5}" type="presParOf" srcId="{AA4C7B89-72AC-D04F-A028-CEF6F57A8554}" destId="{2C6DDD21-C185-F742-B8A3-B1232817C92C}" srcOrd="1" destOrd="0" presId="urn:microsoft.com/office/officeart/2005/8/layout/process1"/>
    <dgm:cxn modelId="{1AC251A5-07E8-4F24-879D-61684E8E3915}" type="presParOf" srcId="{2C6DDD21-C185-F742-B8A3-B1232817C92C}" destId="{FDE58F90-024D-C04B-962E-7042D7227E4B}" srcOrd="0" destOrd="0" presId="urn:microsoft.com/office/officeart/2005/8/layout/process1"/>
    <dgm:cxn modelId="{35FDBF2F-13EC-497F-AF1D-D309FDE73650}" type="presParOf" srcId="{AA4C7B89-72AC-D04F-A028-CEF6F57A8554}" destId="{14DBEAF2-FCF4-104C-96B3-31AB8AEBCD40}" srcOrd="2" destOrd="0" presId="urn:microsoft.com/office/officeart/2005/8/layout/process1"/>
    <dgm:cxn modelId="{3707DD62-3F2E-473A-BCD4-54D6092F5920}" type="presParOf" srcId="{AA4C7B89-72AC-D04F-A028-CEF6F57A8554}" destId="{E381D26E-5269-3F45-918D-05338DEEAA6C}" srcOrd="3" destOrd="0" presId="urn:microsoft.com/office/officeart/2005/8/layout/process1"/>
    <dgm:cxn modelId="{8DC981B4-8F04-4E1B-B40A-C2FB0CB4F929}" type="presParOf" srcId="{E381D26E-5269-3F45-918D-05338DEEAA6C}" destId="{32B1AB9B-0403-C342-998A-F074F94BE438}" srcOrd="0" destOrd="0" presId="urn:microsoft.com/office/officeart/2005/8/layout/process1"/>
    <dgm:cxn modelId="{F6CCFE2C-FE9F-4890-B9BF-5D5870D6C02D}" type="presParOf" srcId="{AA4C7B89-72AC-D04F-A028-CEF6F57A8554}" destId="{21C91C5C-949D-274E-96CB-3D0536C6B8F1}"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A09017-3298-A149-A9D1-0B2EB128F94E}">
      <dsp:nvSpPr>
        <dsp:cNvPr id="0" name=""/>
        <dsp:cNvSpPr/>
      </dsp:nvSpPr>
      <dsp:spPr>
        <a:xfrm>
          <a:off x="7366" y="1123711"/>
          <a:ext cx="2201912" cy="1816577"/>
        </a:xfrm>
        <a:prstGeom prst="roundRect">
          <a:avLst>
            <a:gd name="adj" fmla="val 10000"/>
          </a:avLst>
        </a:prstGeom>
        <a:gradFill rotWithShape="0">
          <a:gsLst>
            <a:gs pos="0">
              <a:srgbClr val="2B7191"/>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60572" y="1176917"/>
        <a:ext cx="2095500" cy="1710165"/>
      </dsp:txXfrm>
    </dsp:sp>
    <dsp:sp modelId="{2C6DDD21-C185-F742-B8A3-B1232817C92C}">
      <dsp:nvSpPr>
        <dsp:cNvPr id="0" name=""/>
        <dsp:cNvSpPr/>
      </dsp:nvSpPr>
      <dsp:spPr>
        <a:xfrm>
          <a:off x="2429470" y="1758962"/>
          <a:ext cx="466805" cy="546074"/>
        </a:xfrm>
        <a:prstGeom prst="righ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2429470" y="1868177"/>
        <a:ext cx="326764" cy="327644"/>
      </dsp:txXfrm>
    </dsp:sp>
    <dsp:sp modelId="{14DBEAF2-FCF4-104C-96B3-31AB8AEBCD40}">
      <dsp:nvSpPr>
        <dsp:cNvPr id="0" name=""/>
        <dsp:cNvSpPr/>
      </dsp:nvSpPr>
      <dsp:spPr>
        <a:xfrm>
          <a:off x="3090043" y="1123711"/>
          <a:ext cx="2201912" cy="1816577"/>
        </a:xfrm>
        <a:prstGeom prst="roundRect">
          <a:avLst>
            <a:gd name="adj" fmla="val 10000"/>
          </a:avLst>
        </a:prstGeom>
        <a:gradFill rotWithShape="0">
          <a:gsLst>
            <a:gs pos="0">
              <a:srgbClr val="127AB7"/>
            </a:gs>
            <a:gs pos="50000">
              <a:schemeClr val="accent2">
                <a:hueOff val="246316"/>
                <a:satOff val="1515"/>
                <a:lumOff val="-11862"/>
                <a:alphaOff val="0"/>
                <a:satMod val="110000"/>
                <a:lumMod val="100000"/>
                <a:shade val="100000"/>
              </a:schemeClr>
            </a:gs>
            <a:gs pos="100000">
              <a:schemeClr val="accent2">
                <a:hueOff val="246316"/>
                <a:satOff val="1515"/>
                <a:lumOff val="-1186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3143249" y="1176917"/>
        <a:ext cx="2095500" cy="1710165"/>
      </dsp:txXfrm>
    </dsp:sp>
    <dsp:sp modelId="{E381D26E-5269-3F45-918D-05338DEEAA6C}">
      <dsp:nvSpPr>
        <dsp:cNvPr id="0" name=""/>
        <dsp:cNvSpPr/>
      </dsp:nvSpPr>
      <dsp:spPr>
        <a:xfrm>
          <a:off x="5512147" y="1758962"/>
          <a:ext cx="466805" cy="546074"/>
        </a:xfrm>
        <a:prstGeom prst="rightArrow">
          <a:avLst>
            <a:gd name="adj1" fmla="val 60000"/>
            <a:gd name="adj2" fmla="val 50000"/>
          </a:avLst>
        </a:prstGeom>
        <a:gradFill rotWithShape="0">
          <a:gsLst>
            <a:gs pos="0">
              <a:schemeClr val="accent2">
                <a:hueOff val="492632"/>
                <a:satOff val="3030"/>
                <a:lumOff val="-23725"/>
                <a:alphaOff val="0"/>
                <a:satMod val="103000"/>
                <a:lumMod val="102000"/>
                <a:tint val="94000"/>
              </a:schemeClr>
            </a:gs>
            <a:gs pos="50000">
              <a:schemeClr val="accent2">
                <a:hueOff val="492632"/>
                <a:satOff val="3030"/>
                <a:lumOff val="-23725"/>
                <a:alphaOff val="0"/>
                <a:satMod val="110000"/>
                <a:lumMod val="100000"/>
                <a:shade val="100000"/>
              </a:schemeClr>
            </a:gs>
            <a:gs pos="100000">
              <a:schemeClr val="accent2">
                <a:hueOff val="492632"/>
                <a:satOff val="3030"/>
                <a:lumOff val="-2372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5512147" y="1868177"/>
        <a:ext cx="326764" cy="327644"/>
      </dsp:txXfrm>
    </dsp:sp>
    <dsp:sp modelId="{21C91C5C-949D-274E-96CB-3D0536C6B8F1}">
      <dsp:nvSpPr>
        <dsp:cNvPr id="0" name=""/>
        <dsp:cNvSpPr/>
      </dsp:nvSpPr>
      <dsp:spPr>
        <a:xfrm>
          <a:off x="6172720" y="1123711"/>
          <a:ext cx="2201912" cy="1816577"/>
        </a:xfrm>
        <a:prstGeom prst="roundRect">
          <a:avLst>
            <a:gd name="adj" fmla="val 10000"/>
          </a:avLst>
        </a:prstGeom>
        <a:gradFill rotWithShape="0">
          <a:gsLst>
            <a:gs pos="0">
              <a:schemeClr val="accent2">
                <a:hueOff val="492632"/>
                <a:satOff val="3030"/>
                <a:lumOff val="-23725"/>
                <a:alphaOff val="0"/>
                <a:satMod val="103000"/>
                <a:lumMod val="102000"/>
                <a:tint val="94000"/>
              </a:schemeClr>
            </a:gs>
            <a:gs pos="50000">
              <a:schemeClr val="accent2">
                <a:hueOff val="492632"/>
                <a:satOff val="3030"/>
                <a:lumOff val="-23725"/>
                <a:alphaOff val="0"/>
                <a:satMod val="110000"/>
                <a:lumMod val="100000"/>
                <a:shade val="100000"/>
              </a:schemeClr>
            </a:gs>
            <a:gs pos="100000">
              <a:schemeClr val="accent2">
                <a:hueOff val="492632"/>
                <a:satOff val="3030"/>
                <a:lumOff val="-2372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Arial" charset="0"/>
              <a:ea typeface="ＭＳ Ｐゴシック" charset="0"/>
              <a:cs typeface="ＭＳ Ｐゴシック" charset="0"/>
            </a:rPr>
            <a:t>Clean technology</a:t>
          </a:r>
        </a:p>
        <a:p>
          <a:pPr marL="0" lvl="0" indent="0" algn="ctr" defTabSz="1066800">
            <a:lnSpc>
              <a:spcPct val="90000"/>
            </a:lnSpc>
            <a:spcBef>
              <a:spcPct val="0"/>
            </a:spcBef>
            <a:spcAft>
              <a:spcPct val="35000"/>
            </a:spcAft>
            <a:buNone/>
          </a:pPr>
          <a:r>
            <a:rPr lang="en-US" sz="1400" kern="1200" dirty="0" err="1">
              <a:latin typeface="Arial" charset="0"/>
              <a:ea typeface="ＭＳ Ｐゴシック" charset="0"/>
            </a:rPr>
            <a:t>esses</a:t>
          </a:r>
          <a:r>
            <a:rPr lang="en-US" sz="1400" kern="1200" dirty="0">
              <a:latin typeface="Arial" charset="0"/>
              <a:ea typeface="ＭＳ Ｐゴシック" charset="0"/>
            </a:rPr>
            <a:t> develop innovative, new technologies that support sustainability</a:t>
          </a:r>
          <a:endParaRPr lang="en-US" sz="1400" kern="1200" dirty="0"/>
        </a:p>
      </dsp:txBody>
      <dsp:txXfrm>
        <a:off x="6225926" y="1176917"/>
        <a:ext cx="2095500" cy="1710165"/>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Tahoma" charset="0"/>
                <a:ea typeface="MS PGothic" charset="-128"/>
              </a:defRPr>
            </a:lvl1pPr>
          </a:lstStyle>
          <a:p>
            <a:pPr>
              <a:defRPr/>
            </a:pPr>
            <a:fld id="{2B8DCD98-93F4-418E-A296-CEEEA1710E35}" type="datetime1">
              <a:rPr lang="en-US" altLang="en-US"/>
              <a:pPr>
                <a:defRPr/>
              </a:pPr>
              <a:t>6/18/2020</a:t>
            </a:fld>
            <a:endParaRPr lang="en-US"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Tahoma" charset="0"/>
                <a:ea typeface="MS PGothic" charset="-128"/>
              </a:defRPr>
            </a:lvl1pPr>
          </a:lstStyle>
          <a:p>
            <a:pPr>
              <a:defRPr/>
            </a:pPr>
            <a:fld id="{78D5402C-0F5C-4A6B-959C-72B1191DE5FE}" type="slidenum">
              <a:rPr lang="en-US" altLang="en-US"/>
              <a:pPr>
                <a:defRPr/>
              </a:pPr>
              <a:t>‹#›</a:t>
            </a:fld>
            <a:endParaRPr lang="en-US" altLang="en-US"/>
          </a:p>
        </p:txBody>
      </p:sp>
    </p:spTree>
    <p:extLst>
      <p:ext uri="{BB962C8B-B14F-4D97-AF65-F5344CB8AC3E}">
        <p14:creationId xmlns:p14="http://schemas.microsoft.com/office/powerpoint/2010/main" val="317976107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8704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ahoma" charset="0"/>
                <a:ea typeface="MS PGothic" charset="0"/>
                <a:cs typeface="MS PGothic" charset="0"/>
              </a:defRPr>
            </a:lvl1pPr>
          </a:lstStyle>
          <a:p>
            <a:pPr>
              <a:defRPr/>
            </a:pPr>
            <a:endParaRPr lang="en-US"/>
          </a:p>
        </p:txBody>
      </p:sp>
      <p:sp>
        <p:nvSpPr>
          <p:cNvPr id="112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704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8704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ahoma" charset="0"/>
                <a:ea typeface="MS PGothic" charset="-128"/>
              </a:defRPr>
            </a:lvl1pPr>
          </a:lstStyle>
          <a:p>
            <a:pPr>
              <a:defRPr/>
            </a:pPr>
            <a:fld id="{EDF3EACD-DCB3-41B2-888B-0749495CF1C2}" type="slidenum">
              <a:rPr lang="en-US" altLang="en-US"/>
              <a:pPr>
                <a:defRPr/>
              </a:pPr>
              <a:t>‹#›</a:t>
            </a:fld>
            <a:endParaRPr lang="en-US" altLang="en-US"/>
          </a:p>
        </p:txBody>
      </p:sp>
    </p:spTree>
    <p:extLst>
      <p:ext uri="{BB962C8B-B14F-4D97-AF65-F5344CB8AC3E}">
        <p14:creationId xmlns:p14="http://schemas.microsoft.com/office/powerpoint/2010/main" val="1596905501"/>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S PGothic" panose="020B0600070205080204" pitchFamily="34" charset="-128"/>
      </a:defRPr>
    </a:lvl1pPr>
    <a:lvl2pPr marL="4572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1</a:t>
            </a:fld>
            <a:endParaRPr lang="en-US" altLang="en-US"/>
          </a:p>
        </p:txBody>
      </p:sp>
    </p:spTree>
    <p:extLst>
      <p:ext uri="{BB962C8B-B14F-4D97-AF65-F5344CB8AC3E}">
        <p14:creationId xmlns:p14="http://schemas.microsoft.com/office/powerpoint/2010/main" val="14523615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fontAlgn="auto" hangingPunct="1">
              <a:spcAft>
                <a:spcPts val="0"/>
              </a:spcAft>
              <a:buNone/>
              <a:defRPr/>
            </a:pPr>
            <a:r>
              <a:rPr lang="en-US" b="1" i="1" dirty="0"/>
              <a:t>Approach</a:t>
            </a:r>
            <a:r>
              <a:rPr lang="en-US" b="1" dirty="0"/>
              <a:t>: Link executive compensation to the value of the company’s stock:</a:t>
            </a:r>
          </a:p>
          <a:p>
            <a:pPr lvl="1" eaLnBrk="1" fontAlgn="auto" hangingPunct="1">
              <a:spcAft>
                <a:spcPts val="0"/>
              </a:spcAft>
              <a:buClr>
                <a:schemeClr val="accent1"/>
              </a:buClr>
              <a:buFont typeface="Arial" panose="020B0604020202020204" pitchFamily="34" charset="0"/>
              <a:buChar char="•"/>
              <a:defRPr/>
            </a:pPr>
            <a:r>
              <a:rPr lang="en-US" sz="1200" kern="1200" dirty="0">
                <a:solidFill>
                  <a:schemeClr val="tx1"/>
                </a:solidFill>
                <a:latin typeface="Tahoma" pitchFamily="34" charset="0"/>
                <a:ea typeface="MS PGothic" panose="020B0600070205080204" pitchFamily="34" charset="-128"/>
                <a:cs typeface="+mn-cs"/>
              </a:rPr>
              <a:t>The idea is that executives will work hard to improve the company results, so their pay will go up. </a:t>
            </a:r>
          </a:p>
          <a:p>
            <a:pPr lvl="1" eaLnBrk="1" fontAlgn="auto" hangingPunct="1">
              <a:spcAft>
                <a:spcPts val="0"/>
              </a:spcAft>
              <a:buClr>
                <a:schemeClr val="accent1"/>
              </a:buClr>
              <a:buFont typeface="Arial" panose="020B0604020202020204" pitchFamily="34" charset="0"/>
              <a:buChar char="•"/>
              <a:defRPr/>
            </a:pPr>
            <a:r>
              <a:rPr lang="en-US" dirty="0"/>
              <a:t>In 2017, more than half (54 percent) of executive pay was performance-based. </a:t>
            </a:r>
          </a:p>
          <a:p>
            <a:pPr marL="0" indent="0" eaLnBrk="1" fontAlgn="auto" hangingPunct="1">
              <a:spcAft>
                <a:spcPts val="0"/>
              </a:spcAft>
              <a:buNone/>
              <a:defRPr/>
            </a:pPr>
            <a:endParaRPr lang="en-US" dirty="0"/>
          </a:p>
          <a:p>
            <a:pPr marL="0" indent="0" eaLnBrk="1" fontAlgn="auto" hangingPunct="1">
              <a:spcAft>
                <a:spcPts val="0"/>
              </a:spcAft>
              <a:buNone/>
              <a:defRPr/>
            </a:pPr>
            <a:r>
              <a:rPr lang="en-US" b="1" dirty="0"/>
              <a:t>Critics say a danger of this approach is that:</a:t>
            </a:r>
          </a:p>
          <a:p>
            <a:pPr lvl="1" eaLnBrk="1" fontAlgn="auto" hangingPunct="1">
              <a:spcAft>
                <a:spcPts val="0"/>
              </a:spcAft>
              <a:buClr>
                <a:schemeClr val="accent1"/>
              </a:buClr>
              <a:buFont typeface="Arial" panose="020B0604020202020204" pitchFamily="34" charset="0"/>
              <a:buChar char="•"/>
              <a:defRPr/>
            </a:pPr>
            <a:r>
              <a:rPr lang="en-US" sz="1200" kern="1200" dirty="0">
                <a:solidFill>
                  <a:schemeClr val="tx1"/>
                </a:solidFill>
                <a:latin typeface="Tahoma" pitchFamily="34" charset="0"/>
                <a:ea typeface="MS PGothic" panose="020B0600070205080204" pitchFamily="34" charset="-128"/>
                <a:cs typeface="+mn-cs"/>
              </a:rPr>
              <a:t>Unscrupulous executives may become so</a:t>
            </a:r>
            <a:r>
              <a:rPr lang="en-US" sz="1200" i="1" kern="1200" dirty="0">
                <a:solidFill>
                  <a:schemeClr val="tx1"/>
                </a:solidFill>
                <a:latin typeface="Tahoma" pitchFamily="34" charset="0"/>
                <a:ea typeface="MS PGothic" panose="020B0600070205080204" pitchFamily="34" charset="-128"/>
                <a:cs typeface="+mn-cs"/>
              </a:rPr>
              <a:t> </a:t>
            </a:r>
            <a:r>
              <a:rPr lang="en-US" sz="1200" kern="1200" dirty="0">
                <a:solidFill>
                  <a:schemeClr val="tx1"/>
                </a:solidFill>
                <a:latin typeface="Tahoma" pitchFamily="34" charset="0"/>
                <a:ea typeface="MS PGothic" panose="020B0600070205080204" pitchFamily="34" charset="-128"/>
                <a:cs typeface="+mn-cs"/>
              </a:rPr>
              <a:t>fixated on their performance pay that they will do anything to increase the stock price, even if this involves unethical actions. </a:t>
            </a:r>
          </a:p>
          <a:p>
            <a:endParaRPr lang="en-US"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10</a:t>
            </a:fld>
            <a:endParaRPr lang="en-US" altLang="en-US"/>
          </a:p>
        </p:txBody>
      </p:sp>
    </p:spTree>
    <p:extLst>
      <p:ext uri="{BB962C8B-B14F-4D97-AF65-F5344CB8AC3E}">
        <p14:creationId xmlns:p14="http://schemas.microsoft.com/office/powerpoint/2010/main" val="7305754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D07523F8-DF85-40E1-B09E-B62AF61067FF}" type="slidenum">
              <a:rPr lang="en-US" altLang="en-US" smtClean="0"/>
              <a:pPr>
                <a:defRPr/>
              </a:pPr>
              <a:t>11</a:t>
            </a:fld>
            <a:endParaRPr lang="en-US" altLang="en-US"/>
          </a:p>
        </p:txBody>
      </p:sp>
    </p:spTree>
    <p:extLst>
      <p:ext uri="{BB962C8B-B14F-4D97-AF65-F5344CB8AC3E}">
        <p14:creationId xmlns:p14="http://schemas.microsoft.com/office/powerpoint/2010/main" val="35891991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D07523F8-DF85-40E1-B09E-B62AF61067FF}" type="slidenum">
              <a:rPr lang="en-US" altLang="en-US" smtClean="0"/>
              <a:pPr>
                <a:defRPr/>
              </a:pPr>
              <a:t>12</a:t>
            </a:fld>
            <a:endParaRPr lang="en-US" altLang="en-US"/>
          </a:p>
        </p:txBody>
      </p:sp>
    </p:spTree>
    <p:extLst>
      <p:ext uri="{BB962C8B-B14F-4D97-AF65-F5344CB8AC3E}">
        <p14:creationId xmlns:p14="http://schemas.microsoft.com/office/powerpoint/2010/main" val="849638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13</a:t>
            </a:fld>
            <a:endParaRPr lang="en-US" altLang="en-US"/>
          </a:p>
        </p:txBody>
      </p:sp>
    </p:spTree>
    <p:extLst>
      <p:ext uri="{BB962C8B-B14F-4D97-AF65-F5344CB8AC3E}">
        <p14:creationId xmlns:p14="http://schemas.microsoft.com/office/powerpoint/2010/main" val="22158027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lgn="l" eaLnBrk="1" hangingPunct="1">
              <a:spcAft>
                <a:spcPts val="1200"/>
              </a:spcAft>
              <a:buClr>
                <a:srgbClr val="FF0000"/>
              </a:buClr>
            </a:pPr>
            <a:r>
              <a:rPr lang="en-US" altLang="en-US" sz="2600" dirty="0"/>
              <a:t>Corporations must disclose top five executives</a:t>
            </a:r>
            <a:r>
              <a:rPr lang="ja-JP" altLang="en-US" sz="2600" dirty="0"/>
              <a:t>’</a:t>
            </a:r>
            <a:r>
              <a:rPr lang="en-US" altLang="ja-JP" sz="2600" dirty="0"/>
              <a:t> compensation and the rationale for it.</a:t>
            </a:r>
          </a:p>
          <a:p>
            <a:pPr lvl="1" algn="l" eaLnBrk="1" hangingPunct="1">
              <a:spcAft>
                <a:spcPts val="1200"/>
              </a:spcAft>
              <a:buClr>
                <a:srgbClr val="FF0000"/>
              </a:buClr>
            </a:pPr>
            <a:endParaRPr lang="en-US" altLang="en-US" sz="2600" dirty="0"/>
          </a:p>
          <a:p>
            <a:pPr lvl="1" algn="l" eaLnBrk="1" hangingPunct="1">
              <a:spcAft>
                <a:spcPts val="1200"/>
              </a:spcAft>
              <a:buClr>
                <a:srgbClr val="FF0000"/>
              </a:buClr>
            </a:pPr>
            <a:r>
              <a:rPr lang="en-US" altLang="en-US" sz="2600" dirty="0"/>
              <a:t>Dodd-Frank Act require public companies to hold shareholder votes on executive compensation</a:t>
            </a:r>
            <a:endParaRPr lang="en-US" altLang="en-US" sz="2400" dirty="0"/>
          </a:p>
          <a:p>
            <a:endParaRPr lang="en-US"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14</a:t>
            </a:fld>
            <a:endParaRPr lang="en-US" altLang="en-US"/>
          </a:p>
        </p:txBody>
      </p:sp>
    </p:spTree>
    <p:extLst>
      <p:ext uri="{BB962C8B-B14F-4D97-AF65-F5344CB8AC3E}">
        <p14:creationId xmlns:p14="http://schemas.microsoft.com/office/powerpoint/2010/main" val="6730839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a:t>Rise of Institutional Investors</a:t>
            </a:r>
          </a:p>
          <a:p>
            <a:pPr marL="0" indent="0" eaLnBrk="1" hangingPunct="1">
              <a:buNone/>
            </a:pPr>
            <a:r>
              <a:rPr lang="en-US" altLang="en-US" dirty="0">
                <a:latin typeface="Calibri" panose="020F0502020204030204" pitchFamily="34" charset="0"/>
                <a:ea typeface="Calibri" panose="020F0502020204030204" pitchFamily="34" charset="0"/>
                <a:cs typeface="MS PGothic" panose="020B0600070205080204" pitchFamily="34" charset="-128"/>
              </a:rPr>
              <a:t>As shown earlier, holdings have increased significantly; have become more assertive in promoting interests of their members:</a:t>
            </a:r>
          </a:p>
          <a:p>
            <a:pPr lvl="1" eaLnBrk="1" hangingPunct="1">
              <a:buClr>
                <a:schemeClr val="accent1"/>
              </a:buClr>
              <a:buFont typeface="Arial" panose="020B0604020202020204" pitchFamily="34" charset="0"/>
              <a:buChar char="•"/>
            </a:pPr>
            <a:r>
              <a:rPr lang="en-US" altLang="en-US" dirty="0">
                <a:ea typeface="Calibri" panose="020F0502020204030204" pitchFamily="34" charset="0"/>
                <a:cs typeface="MS PGothic" panose="020B0600070205080204" pitchFamily="34" charset="-128"/>
              </a:rPr>
              <a:t>Have large blocks of stock not easy to sell if become dissatisfied.</a:t>
            </a:r>
          </a:p>
          <a:p>
            <a:pPr lvl="1" eaLnBrk="1" hangingPunct="1">
              <a:buClr>
                <a:schemeClr val="accent1"/>
              </a:buClr>
              <a:buFont typeface="Arial" panose="020B0604020202020204" pitchFamily="34" charset="0"/>
              <a:buChar char="•"/>
            </a:pPr>
            <a:r>
              <a:rPr lang="en-US" altLang="en-US" dirty="0">
                <a:ea typeface="Calibri" panose="020F0502020204030204" pitchFamily="34" charset="0"/>
                <a:cs typeface="MS PGothic" panose="020B0600070205080204" pitchFamily="34" charset="-128"/>
              </a:rPr>
              <a:t>Strong incentive to work to change management policy.</a:t>
            </a:r>
          </a:p>
          <a:p>
            <a:pPr marL="0" indent="0" eaLnBrk="1" hangingPunct="1">
              <a:buNone/>
            </a:pPr>
            <a:r>
              <a:rPr lang="en-US" altLang="en-US" dirty="0">
                <a:latin typeface="Calibri" panose="020F0502020204030204" pitchFamily="34" charset="0"/>
                <a:ea typeface="Calibri" panose="020F0502020204030204" pitchFamily="34" charset="0"/>
                <a:cs typeface="MS PGothic" panose="020B0600070205080204" pitchFamily="34" charset="-128"/>
              </a:rPr>
              <a:t>Council of Institutional Investors (CII):</a:t>
            </a:r>
          </a:p>
          <a:p>
            <a:pPr lvl="1" eaLnBrk="1" hangingPunct="1">
              <a:buClr>
                <a:schemeClr val="accent1"/>
              </a:buClr>
              <a:buFont typeface="Arial" panose="020B0604020202020204" pitchFamily="34" charset="0"/>
              <a:buChar char="•"/>
            </a:pPr>
            <a:r>
              <a:rPr lang="en-US" altLang="en-US" dirty="0">
                <a:ea typeface="Calibri" panose="020F0502020204030204" pitchFamily="34" charset="0"/>
                <a:cs typeface="MS PGothic" panose="020B0600070205080204" pitchFamily="34" charset="-128"/>
              </a:rPr>
              <a:t>Represents institutions and pension funds with investments collectively exceeding $3.5 trillion in holdings.</a:t>
            </a:r>
          </a:p>
          <a:p>
            <a:pPr lvl="1" eaLnBrk="1" hangingPunct="1">
              <a:buClr>
                <a:schemeClr val="accent1"/>
              </a:buClr>
              <a:buFont typeface="Arial" panose="020B0604020202020204" pitchFamily="34" charset="0"/>
              <a:buChar char="•"/>
            </a:pPr>
            <a:r>
              <a:rPr lang="en-US" altLang="en-US" dirty="0">
                <a:ea typeface="Calibri" panose="020F0502020204030204" pitchFamily="34" charset="0"/>
                <a:cs typeface="MS PGothic" panose="020B0600070205080204" pitchFamily="34" charset="-128"/>
              </a:rPr>
              <a:t>Developed a Shareholder Bill of Rights.</a:t>
            </a:r>
          </a:p>
          <a:p>
            <a:pPr marL="0" indent="0" eaLnBrk="1" hangingPunct="1">
              <a:buNone/>
            </a:pPr>
            <a:r>
              <a:rPr lang="en-US" altLang="en-US" dirty="0">
                <a:latin typeface="Calibri" panose="020F0502020204030204" pitchFamily="34" charset="0"/>
                <a:ea typeface="MS PGothic" panose="020B0600070205080204" pitchFamily="34" charset="-128"/>
              </a:rPr>
              <a:t>Research shows involvement of institutional investors can improve company performance.</a:t>
            </a:r>
          </a:p>
          <a:p>
            <a:endParaRPr lang="en-US" b="1" dirty="0"/>
          </a:p>
          <a:p>
            <a:r>
              <a:rPr lang="en-US" altLang="en-US" b="1" dirty="0"/>
              <a:t>Social Investment </a:t>
            </a:r>
          </a:p>
          <a:p>
            <a:pPr marL="342900" lvl="1" indent="0" eaLnBrk="1" hangingPunct="1">
              <a:buNone/>
            </a:pPr>
            <a:r>
              <a:rPr lang="en-US" altLang="en-US" dirty="0">
                <a:ea typeface="Calibri" panose="020F0502020204030204" pitchFamily="34" charset="0"/>
                <a:cs typeface="MS PGothic" panose="020B0600070205080204" pitchFamily="34" charset="-128"/>
              </a:rPr>
              <a:t>Refers to the use of stock ownership as a strategy for promoting social, environmental, and governance objectives.</a:t>
            </a:r>
          </a:p>
          <a:p>
            <a:pPr marL="342900" lvl="1" indent="0" eaLnBrk="1" hangingPunct="1">
              <a:buNone/>
            </a:pPr>
            <a:r>
              <a:rPr lang="en-US" altLang="en-US" dirty="0">
                <a:ea typeface="Calibri" panose="020F0502020204030204" pitchFamily="34" charset="0"/>
                <a:cs typeface="MS PGothic" panose="020B0600070205080204" pitchFamily="34" charset="-128"/>
              </a:rPr>
              <a:t>Can be done two ways:</a:t>
            </a:r>
          </a:p>
          <a:p>
            <a:pPr lvl="2" eaLnBrk="1" hangingPunct="1">
              <a:buClr>
                <a:schemeClr val="accent1"/>
              </a:buClr>
              <a:buFont typeface="Arial" panose="020B0604020202020204" pitchFamily="34" charset="0"/>
              <a:buChar char="•"/>
            </a:pPr>
            <a:r>
              <a:rPr lang="en-US" altLang="en-US" dirty="0">
                <a:ea typeface="Calibri" panose="020F0502020204030204" pitchFamily="34" charset="0"/>
                <a:cs typeface="MS PGothic" panose="020B0600070205080204" pitchFamily="34" charset="-128"/>
              </a:rPr>
              <a:t>Through selecting stocks according to various social criteria.</a:t>
            </a:r>
          </a:p>
          <a:p>
            <a:pPr lvl="2" eaLnBrk="1" hangingPunct="1">
              <a:buClr>
                <a:schemeClr val="accent1"/>
              </a:buClr>
              <a:buFont typeface="Arial" panose="020B0604020202020204" pitchFamily="34" charset="0"/>
              <a:buChar char="•"/>
            </a:pPr>
            <a:r>
              <a:rPr lang="en-US" altLang="en-US" dirty="0">
                <a:ea typeface="Calibri" panose="020F0502020204030204" pitchFamily="34" charset="0"/>
                <a:cs typeface="MS PGothic" panose="020B0600070205080204" pitchFamily="34" charset="-128"/>
              </a:rPr>
              <a:t>By using the corporate governance process to raise issues of concern. </a:t>
            </a:r>
          </a:p>
          <a:p>
            <a:endParaRPr lang="en-US" b="1" dirty="0"/>
          </a:p>
          <a:p>
            <a:pPr marL="0" indent="0" eaLnBrk="1" hangingPunct="1">
              <a:buNone/>
            </a:pPr>
            <a:r>
              <a:rPr lang="en-US" altLang="en-US" b="1" dirty="0">
                <a:latin typeface="Calibri" panose="020F0502020204030204" pitchFamily="34" charset="0"/>
                <a:ea typeface="MS PGothic" panose="020B0600070205080204" pitchFamily="34" charset="-128"/>
              </a:rPr>
              <a:t>Stock screening:</a:t>
            </a:r>
          </a:p>
          <a:p>
            <a:pPr lvl="1" eaLnBrk="1" hangingPunct="1">
              <a:buClr>
                <a:schemeClr val="accent1"/>
              </a:buClr>
              <a:buFont typeface="Arial" panose="020B0604020202020204" pitchFamily="34" charset="0"/>
              <a:buChar char="•"/>
            </a:pPr>
            <a:r>
              <a:rPr lang="en-US" altLang="en-US" dirty="0"/>
              <a:t>A growing number of mutual funds and pension funds use social screens to select companies in which to invest. </a:t>
            </a:r>
          </a:p>
          <a:p>
            <a:pPr lvl="1" eaLnBrk="1" hangingPunct="1">
              <a:buClr>
                <a:schemeClr val="accent1"/>
              </a:buClr>
              <a:buFont typeface="Arial" panose="020B0604020202020204" pitchFamily="34" charset="0"/>
              <a:buChar char="•"/>
            </a:pPr>
            <a:r>
              <a:rPr lang="en-US" altLang="en-US" dirty="0"/>
              <a:t>In 2016, $23 trillion of assets were managed using responsible investment strategies. </a:t>
            </a:r>
          </a:p>
          <a:p>
            <a:pPr lvl="1" eaLnBrk="1" hangingPunct="1">
              <a:buClr>
                <a:schemeClr val="accent1"/>
              </a:buClr>
              <a:buFont typeface="Arial" panose="020B0604020202020204" pitchFamily="34" charset="0"/>
              <a:buChar char="•"/>
            </a:pPr>
            <a:r>
              <a:rPr lang="en-US" altLang="en-US" dirty="0"/>
              <a:t>Socially responsible investing has rapidly grown in Europe, Latin America, and Asia.</a:t>
            </a:r>
          </a:p>
          <a:p>
            <a:pPr lvl="1" eaLnBrk="1" hangingPunct="1">
              <a:buClr>
                <a:schemeClr val="accent1"/>
              </a:buClr>
              <a:buFont typeface="Arial" panose="020B0604020202020204" pitchFamily="34" charset="0"/>
              <a:buChar char="•"/>
            </a:pPr>
            <a:r>
              <a:rPr lang="en-US" altLang="en-US" dirty="0"/>
              <a:t>Social criteria may also be used when selling stocks. </a:t>
            </a:r>
          </a:p>
          <a:p>
            <a:pPr lvl="1" eaLnBrk="1" hangingPunct="1">
              <a:buClr>
                <a:schemeClr val="accent1"/>
              </a:buClr>
              <a:buFont typeface="Arial" panose="020B0604020202020204" pitchFamily="34" charset="0"/>
              <a:buChar char="•"/>
            </a:pPr>
            <a:endParaRPr lang="en-US" altLang="en-US" dirty="0"/>
          </a:p>
          <a:p>
            <a:pPr marL="0" indent="0" eaLnBrk="1" hangingPunct="1">
              <a:lnSpc>
                <a:spcPct val="80000"/>
              </a:lnSpc>
              <a:buNone/>
            </a:pPr>
            <a:r>
              <a:rPr lang="en-US" altLang="en-US" b="1" dirty="0">
                <a:latin typeface="Calibri" panose="020F0502020204030204" pitchFamily="34" charset="0"/>
                <a:ea typeface="MS PGothic" panose="020B0600070205080204" pitchFamily="34" charset="-128"/>
              </a:rPr>
              <a:t>Social responsibility shareholder resolutions.</a:t>
            </a:r>
          </a:p>
          <a:p>
            <a:pPr lvl="1" eaLnBrk="1" hangingPunct="1">
              <a:lnSpc>
                <a:spcPct val="80000"/>
              </a:lnSpc>
              <a:spcBef>
                <a:spcPts val="600"/>
              </a:spcBef>
              <a:buClr>
                <a:schemeClr val="accent1"/>
              </a:buClr>
              <a:buFont typeface="Arial" panose="020B0604020202020204" pitchFamily="34" charset="0"/>
              <a:buChar char="•"/>
            </a:pPr>
            <a:r>
              <a:rPr lang="en-US" altLang="en-US" dirty="0"/>
              <a:t>A resolution on an issue of corporate social responsibility placed before shareholders for a vote at the company’</a:t>
            </a:r>
            <a:r>
              <a:rPr lang="en-US" altLang="ja-JP" dirty="0"/>
              <a:t>s annual meeting.</a:t>
            </a:r>
          </a:p>
          <a:p>
            <a:pPr lvl="1" eaLnBrk="1" hangingPunct="1">
              <a:lnSpc>
                <a:spcPct val="80000"/>
              </a:lnSpc>
              <a:spcBef>
                <a:spcPts val="600"/>
              </a:spcBef>
              <a:buClr>
                <a:schemeClr val="accent1"/>
              </a:buClr>
              <a:buFont typeface="Arial" panose="020B0604020202020204" pitchFamily="34" charset="0"/>
              <a:buChar char="•"/>
            </a:pPr>
            <a:endParaRPr lang="en-US" altLang="ja-JP" dirty="0"/>
          </a:p>
          <a:p>
            <a:pPr marL="0" indent="0" eaLnBrk="1" hangingPunct="1">
              <a:lnSpc>
                <a:spcPct val="80000"/>
              </a:lnSpc>
              <a:spcBef>
                <a:spcPts val="1200"/>
              </a:spcBef>
              <a:buNone/>
            </a:pPr>
            <a:r>
              <a:rPr lang="en-US" altLang="en-US" dirty="0">
                <a:latin typeface="Calibri" panose="020F0502020204030204" pitchFamily="34" charset="0"/>
                <a:ea typeface="MS PGothic" panose="020B0600070205080204" pitchFamily="34" charset="-128"/>
              </a:rPr>
              <a:t>Significant rise in social responsibility shareholder resolutions in recent years – about 400 were sponsored in 2018.</a:t>
            </a:r>
            <a:endParaRPr lang="en-US" altLang="en-US" strike="sngStrike" dirty="0">
              <a:latin typeface="Calibri" panose="020F0502020204030204" pitchFamily="34" charset="0"/>
              <a:ea typeface="MS PGothic" panose="020B0600070205080204" pitchFamily="34" charset="-128"/>
            </a:endParaRPr>
          </a:p>
          <a:p>
            <a:pPr lvl="1" eaLnBrk="1" hangingPunct="1">
              <a:lnSpc>
                <a:spcPct val="80000"/>
              </a:lnSpc>
              <a:spcBef>
                <a:spcPts val="600"/>
              </a:spcBef>
              <a:buClr>
                <a:schemeClr val="accent1"/>
              </a:buClr>
              <a:buFont typeface="Arial" panose="020B0604020202020204" pitchFamily="34" charset="0"/>
              <a:buChar char="•"/>
            </a:pPr>
            <a:r>
              <a:rPr lang="en-US" altLang="en-US" dirty="0"/>
              <a:t>Backers included faith-based institutions, individual shareholders, unions, environmental groups, universities, and etc.</a:t>
            </a:r>
          </a:p>
          <a:p>
            <a:pPr lvl="1" eaLnBrk="1" hangingPunct="1">
              <a:lnSpc>
                <a:spcPct val="80000"/>
              </a:lnSpc>
              <a:spcBef>
                <a:spcPts val="600"/>
              </a:spcBef>
              <a:buClr>
                <a:schemeClr val="accent1"/>
              </a:buClr>
              <a:buFont typeface="Arial" panose="020B0604020202020204" pitchFamily="34" charset="0"/>
              <a:buChar char="•"/>
            </a:pPr>
            <a:endParaRPr lang="en-US" altLang="en-US" dirty="0"/>
          </a:p>
          <a:p>
            <a:pPr marL="0" indent="0" eaLnBrk="1" hangingPunct="1">
              <a:lnSpc>
                <a:spcPct val="80000"/>
              </a:lnSpc>
              <a:buNone/>
            </a:pPr>
            <a:r>
              <a:rPr lang="en-US" altLang="en-US" dirty="0">
                <a:latin typeface="Calibri" panose="020F0502020204030204" pitchFamily="34" charset="0"/>
                <a:ea typeface="MS PGothic" panose="020B0600070205080204" pitchFamily="34" charset="-128"/>
              </a:rPr>
              <a:t>The Securities and Exchange Commission (SEC) allows shareholders to place resolutions concerning appropriate social issues on the proxy ballot.</a:t>
            </a:r>
          </a:p>
          <a:p>
            <a:pPr lvl="1" eaLnBrk="1" hangingPunct="1">
              <a:lnSpc>
                <a:spcPct val="80000"/>
              </a:lnSpc>
              <a:buClr>
                <a:schemeClr val="accent1"/>
              </a:buClr>
              <a:buFont typeface="Arial" panose="020B0604020202020204" pitchFamily="34" charset="0"/>
              <a:buChar char="•"/>
            </a:pPr>
            <a:r>
              <a:rPr lang="en-US" altLang="en-US" dirty="0"/>
              <a:t>Resolutions can be about social issues, not company’</a:t>
            </a:r>
            <a:r>
              <a:rPr lang="en-US" altLang="ja-JP" dirty="0"/>
              <a:t>s ordinary business.</a:t>
            </a:r>
          </a:p>
          <a:p>
            <a:pPr marL="0" indent="0" eaLnBrk="1" hangingPunct="1">
              <a:lnSpc>
                <a:spcPct val="80000"/>
              </a:lnSpc>
              <a:spcBef>
                <a:spcPts val="1200"/>
              </a:spcBef>
              <a:buNone/>
            </a:pPr>
            <a:r>
              <a:rPr lang="en-US" altLang="en-US" dirty="0">
                <a:latin typeface="Calibri" panose="020F0502020204030204" pitchFamily="34" charset="0"/>
                <a:ea typeface="MS PGothic" panose="020B0600070205080204" pitchFamily="34" charset="-128"/>
              </a:rPr>
              <a:t>In some cases, managers enter into a dialogue with shareholder activists and resolve an issue before the election. </a:t>
            </a:r>
          </a:p>
          <a:p>
            <a:pPr lvl="0" eaLnBrk="1" hangingPunct="1">
              <a:lnSpc>
                <a:spcPct val="80000"/>
              </a:lnSpc>
              <a:spcBef>
                <a:spcPts val="600"/>
              </a:spcBef>
              <a:buClr>
                <a:schemeClr val="accent1"/>
              </a:buClr>
              <a:buFont typeface="Arial" panose="020B0604020202020204" pitchFamily="34" charset="0"/>
              <a:buChar char="•"/>
            </a:pPr>
            <a:endParaRPr lang="en-US" altLang="en-US" dirty="0"/>
          </a:p>
          <a:p>
            <a:pPr lvl="0" eaLnBrk="1" hangingPunct="1">
              <a:lnSpc>
                <a:spcPct val="80000"/>
              </a:lnSpc>
              <a:spcBef>
                <a:spcPts val="600"/>
              </a:spcBef>
              <a:buClr>
                <a:schemeClr val="accent1"/>
              </a:buClr>
              <a:buFont typeface="Arial" panose="020B0604020202020204" pitchFamily="34" charset="0"/>
              <a:buNone/>
            </a:pPr>
            <a:r>
              <a:rPr lang="en-US" altLang="en-US" b="1" dirty="0"/>
              <a:t>Stockholder Lawsuits </a:t>
            </a:r>
          </a:p>
          <a:p>
            <a:pPr marL="0" indent="0" eaLnBrk="1" hangingPunct="1">
              <a:buNone/>
            </a:pPr>
            <a:r>
              <a:rPr lang="en-US" altLang="en-US" dirty="0">
                <a:latin typeface="Calibri" panose="020F0502020204030204" pitchFamily="34" charset="0"/>
                <a:ea typeface="MS PGothic" panose="020B0600070205080204" pitchFamily="34" charset="-128"/>
              </a:rPr>
              <a:t>If owners think they or their company have been damaged by actions of company officers or directors, they have a right to bring lawsuits.</a:t>
            </a:r>
          </a:p>
          <a:p>
            <a:pPr marL="0" indent="0" eaLnBrk="1" hangingPunct="1">
              <a:spcBef>
                <a:spcPts val="1200"/>
              </a:spcBef>
              <a:buNone/>
            </a:pPr>
            <a:r>
              <a:rPr lang="en-US" altLang="en-US" dirty="0">
                <a:latin typeface="Calibri" panose="020F0502020204030204" pitchFamily="34" charset="0"/>
                <a:ea typeface="MS PGothic" panose="020B0600070205080204" pitchFamily="34" charset="-128"/>
              </a:rPr>
              <a:t>Shareholder lawsuits maybe initiated to check abuses.</a:t>
            </a:r>
          </a:p>
          <a:p>
            <a:pPr eaLnBrk="1" hangingPunct="1">
              <a:buFont typeface="Wingdings" panose="05000000000000000000" pitchFamily="2" charset="2"/>
              <a:buChar char="à"/>
            </a:pPr>
            <a:r>
              <a:rPr lang="en-US" altLang="en-US" dirty="0">
                <a:latin typeface="Calibri" panose="020F0502020204030204" pitchFamily="34" charset="0"/>
                <a:ea typeface="MS PGothic" panose="020B0600070205080204" pitchFamily="34" charset="-128"/>
                <a:sym typeface="Wingdings" panose="05000000000000000000" pitchFamily="2" charset="2"/>
              </a:rPr>
              <a:t>E</a:t>
            </a:r>
            <a:r>
              <a:rPr lang="en-US" altLang="en-US" dirty="0">
                <a:latin typeface="Calibri" panose="020F0502020204030204" pitchFamily="34" charset="0"/>
                <a:ea typeface="MS PGothic" panose="020B0600070205080204" pitchFamily="34" charset="-128"/>
              </a:rPr>
              <a:t>xamples: </a:t>
            </a:r>
          </a:p>
          <a:p>
            <a:pPr lvl="1" eaLnBrk="1" hangingPunct="1">
              <a:buClr>
                <a:schemeClr val="accent1"/>
              </a:buClr>
              <a:buFont typeface="Arial" panose="020B0604020202020204" pitchFamily="34" charset="0"/>
              <a:buChar char="•"/>
            </a:pPr>
            <a:r>
              <a:rPr lang="en-US" altLang="en-US" dirty="0"/>
              <a:t>Insider trading.</a:t>
            </a:r>
          </a:p>
          <a:p>
            <a:pPr lvl="1" eaLnBrk="1" hangingPunct="1">
              <a:buClr>
                <a:schemeClr val="accent1"/>
              </a:buClr>
              <a:buFont typeface="Arial" panose="020B0604020202020204" pitchFamily="34" charset="0"/>
              <a:buChar char="•"/>
            </a:pPr>
            <a:r>
              <a:rPr lang="en-US" altLang="en-US" dirty="0"/>
              <a:t>Inadequate stock buyout price.</a:t>
            </a:r>
          </a:p>
          <a:p>
            <a:pPr lvl="1" eaLnBrk="1" hangingPunct="1">
              <a:buClr>
                <a:schemeClr val="accent1"/>
              </a:buClr>
              <a:buFont typeface="Arial" panose="020B0604020202020204" pitchFamily="34" charset="0"/>
              <a:buChar char="•"/>
            </a:pPr>
            <a:r>
              <a:rPr lang="en-US" altLang="en-US" dirty="0"/>
              <a:t>Timely disclosure of material information.</a:t>
            </a:r>
          </a:p>
          <a:p>
            <a:pPr marL="0" indent="0" eaLnBrk="1" hangingPunct="1">
              <a:spcBef>
                <a:spcPts val="1200"/>
              </a:spcBef>
              <a:buNone/>
            </a:pPr>
            <a:r>
              <a:rPr lang="en-US" altLang="en-US" dirty="0">
                <a:latin typeface="Calibri" panose="020F0502020204030204" pitchFamily="34" charset="0"/>
                <a:ea typeface="MS PGothic" panose="020B0600070205080204" pitchFamily="34" charset="-128"/>
              </a:rPr>
              <a:t>The outcome can be very expensive for companies. </a:t>
            </a:r>
          </a:p>
          <a:p>
            <a:pPr lvl="0" eaLnBrk="1" hangingPunct="1">
              <a:lnSpc>
                <a:spcPct val="80000"/>
              </a:lnSpc>
              <a:spcBef>
                <a:spcPts val="600"/>
              </a:spcBef>
              <a:buClr>
                <a:schemeClr val="accent1"/>
              </a:buClr>
              <a:buFont typeface="Arial" panose="020B0604020202020204" pitchFamily="34" charset="0"/>
              <a:buNone/>
            </a:pPr>
            <a:endParaRPr lang="en-US" altLang="en-US" dirty="0"/>
          </a:p>
          <a:p>
            <a:pPr lvl="0" eaLnBrk="1" hangingPunct="1">
              <a:buClr>
                <a:schemeClr val="accent1"/>
              </a:buClr>
              <a:buFont typeface="Arial" panose="020B0604020202020204" pitchFamily="34" charset="0"/>
              <a:buChar char="•"/>
            </a:pPr>
            <a:endParaRPr lang="en-US" altLang="en-US" dirty="0"/>
          </a:p>
          <a:p>
            <a:endParaRPr lang="en-US" b="1"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15</a:t>
            </a:fld>
            <a:endParaRPr lang="en-US" altLang="en-US"/>
          </a:p>
        </p:txBody>
      </p:sp>
    </p:spTree>
    <p:extLst>
      <p:ext uri="{BB962C8B-B14F-4D97-AF65-F5344CB8AC3E}">
        <p14:creationId xmlns:p14="http://schemas.microsoft.com/office/powerpoint/2010/main" val="6442253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spcBef>
                <a:spcPts val="0"/>
              </a:spcBef>
              <a:spcAft>
                <a:spcPts val="1200"/>
              </a:spcAft>
              <a:buNone/>
            </a:pPr>
            <a:r>
              <a:rPr lang="en-US" altLang="en-US" dirty="0">
                <a:latin typeface="Calibri" panose="020F0502020204030204" pitchFamily="34" charset="0"/>
                <a:ea typeface="MS PGothic" panose="020B0600070205080204" pitchFamily="34" charset="-128"/>
              </a:rPr>
              <a:t>The major government agency responsible for protecting shareholders’ interests:</a:t>
            </a:r>
          </a:p>
          <a:p>
            <a:pPr lvl="1" eaLnBrk="1" hangingPunct="1">
              <a:spcBef>
                <a:spcPts val="0"/>
              </a:spcBef>
              <a:spcAft>
                <a:spcPts val="1200"/>
              </a:spcAft>
              <a:buClr>
                <a:schemeClr val="accent1"/>
              </a:buClr>
              <a:buFont typeface="Arial" panose="020B0604020202020204" pitchFamily="34" charset="0"/>
              <a:buChar char="•"/>
            </a:pPr>
            <a:r>
              <a:rPr lang="en-US" altLang="en-US" dirty="0">
                <a:latin typeface="Calibri" panose="020F0502020204030204" pitchFamily="34" charset="0"/>
                <a:ea typeface="MS PGothic" panose="020B0600070205080204" pitchFamily="34" charset="-128"/>
              </a:rPr>
              <a:t>Mission: to make</a:t>
            </a:r>
            <a:r>
              <a:rPr lang="en-US" altLang="ja-JP" dirty="0">
                <a:latin typeface="Calibri" panose="020F0502020204030204" pitchFamily="34" charset="0"/>
                <a:ea typeface="MS PGothic" panose="020B0600070205080204" pitchFamily="34" charset="-128"/>
              </a:rPr>
              <a:t> sure that stock markets are run fairly. </a:t>
            </a:r>
          </a:p>
          <a:p>
            <a:pPr lvl="1" eaLnBrk="1" hangingPunct="1">
              <a:spcBef>
                <a:spcPts val="0"/>
              </a:spcBef>
              <a:spcAft>
                <a:spcPts val="1200"/>
              </a:spcAft>
              <a:buClr>
                <a:schemeClr val="accent1"/>
              </a:buClr>
              <a:buFont typeface="Arial" panose="020B0604020202020204" pitchFamily="34" charset="0"/>
              <a:buChar char="•"/>
            </a:pPr>
            <a:r>
              <a:rPr lang="en-US" altLang="ja-JP" dirty="0">
                <a:latin typeface="Calibri" panose="020F0502020204030204" pitchFamily="34" charset="0"/>
                <a:ea typeface="MS PGothic" panose="020B0600070205080204" pitchFamily="34" charset="-128"/>
              </a:rPr>
              <a:t>Needed because shareholders can be hurt by abuses, such as false information and insider trading.</a:t>
            </a:r>
          </a:p>
          <a:p>
            <a:pPr marL="0" indent="0" eaLnBrk="1" hangingPunct="1">
              <a:spcBef>
                <a:spcPts val="0"/>
              </a:spcBef>
              <a:spcAft>
                <a:spcPts val="1200"/>
              </a:spcAft>
              <a:buNone/>
            </a:pPr>
            <a:r>
              <a:rPr lang="en-US" altLang="en-US" dirty="0">
                <a:latin typeface="Calibri" panose="020F0502020204030204" pitchFamily="34" charset="0"/>
                <a:ea typeface="MS PGothic" panose="020B0600070205080204" pitchFamily="34" charset="-128"/>
              </a:rPr>
              <a:t>Unlike many government agencies, generates revenue to pay for itself.</a:t>
            </a:r>
          </a:p>
          <a:p>
            <a:endParaRPr lang="en-US" dirty="0"/>
          </a:p>
          <a:p>
            <a:r>
              <a:rPr lang="en-US" altLang="en-US" sz="1200" b="1" kern="1200" dirty="0">
                <a:solidFill>
                  <a:srgbClr val="125F9A"/>
                </a:solidFill>
                <a:latin typeface="Tahoma" pitchFamily="34" charset="0"/>
                <a:ea typeface="ＭＳ Ｐゴシック" charset="-128"/>
                <a:cs typeface="MS PGothic" panose="020B0600070205080204" pitchFamily="34" charset="-128"/>
              </a:rPr>
              <a:t>Information Transparency and Disclosure</a:t>
            </a:r>
          </a:p>
          <a:p>
            <a:pPr marL="0" indent="0" eaLnBrk="1" hangingPunct="1">
              <a:spcBef>
                <a:spcPts val="0"/>
              </a:spcBef>
              <a:spcAft>
                <a:spcPts val="1200"/>
              </a:spcAft>
              <a:buNone/>
            </a:pPr>
            <a:r>
              <a:rPr lang="en-US" altLang="en-US" b="0" dirty="0"/>
              <a:t>Companies are required to issue truthful annual financial reports.</a:t>
            </a:r>
          </a:p>
          <a:p>
            <a:pPr marL="0" indent="0" eaLnBrk="1" hangingPunct="1">
              <a:spcBef>
                <a:spcPts val="0"/>
              </a:spcBef>
              <a:spcAft>
                <a:spcPts val="1200"/>
              </a:spcAft>
              <a:buNone/>
            </a:pPr>
            <a:r>
              <a:rPr lang="en-US" altLang="en-US" b="0" dirty="0"/>
              <a:t>Many companies have begun reporting detailed information about social and environmental, as well as financial, performance.</a:t>
            </a:r>
          </a:p>
          <a:p>
            <a:endParaRPr lang="en-US" dirty="0"/>
          </a:p>
          <a:p>
            <a:pPr marL="0" indent="0" eaLnBrk="1" hangingPunct="1">
              <a:buNone/>
            </a:pPr>
            <a:r>
              <a:rPr lang="en-US" altLang="en-US" b="1" dirty="0">
                <a:latin typeface="Calibri" panose="020F0502020204030204" pitchFamily="34" charset="0"/>
                <a:ea typeface="MS PGothic" panose="020B0600070205080204" pitchFamily="34" charset="-128"/>
              </a:rPr>
              <a:t>Insider trading</a:t>
            </a:r>
            <a:r>
              <a:rPr lang="en-US" altLang="en-US" dirty="0">
                <a:latin typeface="Calibri" panose="020F0502020204030204" pitchFamily="34" charset="0"/>
                <a:ea typeface="MS PGothic" panose="020B0600070205080204" pitchFamily="34" charset="-128"/>
              </a:rPr>
              <a:t>:</a:t>
            </a:r>
          </a:p>
          <a:p>
            <a:pPr lvl="1" eaLnBrk="1" hangingPunct="1">
              <a:buClr>
                <a:schemeClr val="accent1"/>
              </a:buClr>
              <a:buFont typeface="Arial" panose="020B0604020202020204" pitchFamily="34" charset="0"/>
              <a:buChar char="•"/>
            </a:pPr>
            <a:r>
              <a:rPr lang="en-US" altLang="en-US" dirty="0"/>
              <a:t>Occurs when a person gains access to confidential information about a company’</a:t>
            </a:r>
            <a:r>
              <a:rPr lang="en-US" altLang="ja-JP" dirty="0"/>
              <a:t>s financial condition. </a:t>
            </a:r>
          </a:p>
          <a:p>
            <a:pPr lvl="1" eaLnBrk="1" hangingPunct="1">
              <a:buClr>
                <a:schemeClr val="accent1"/>
              </a:buClr>
              <a:buFont typeface="Arial" panose="020B0604020202020204" pitchFamily="34" charset="0"/>
              <a:buChar char="•"/>
            </a:pPr>
            <a:r>
              <a:rPr lang="en-US" altLang="en-US" dirty="0"/>
              <a:t>Uses that information, before it becomes public knowledge, to buy or sell the company’</a:t>
            </a:r>
            <a:r>
              <a:rPr lang="en-US" altLang="ja-JP" dirty="0"/>
              <a:t>s stock for a profit.</a:t>
            </a:r>
          </a:p>
          <a:p>
            <a:pPr marL="0" indent="0" eaLnBrk="1" hangingPunct="1">
              <a:buNone/>
            </a:pPr>
            <a:r>
              <a:rPr lang="en-US" altLang="en-US" dirty="0">
                <a:latin typeface="Calibri" panose="020F0502020204030204" pitchFamily="34" charset="0"/>
                <a:ea typeface="MS PGothic" panose="020B0600070205080204" pitchFamily="34" charset="-128"/>
              </a:rPr>
              <a:t>It is against the law to:</a:t>
            </a:r>
          </a:p>
          <a:p>
            <a:pPr lvl="1" eaLnBrk="1" hangingPunct="1">
              <a:buClr>
                <a:schemeClr val="accent1"/>
              </a:buClr>
              <a:buFont typeface="Arial" panose="020B0604020202020204" pitchFamily="34" charset="0"/>
              <a:buChar char="•"/>
            </a:pPr>
            <a:r>
              <a:rPr lang="en-US" altLang="en-US" dirty="0"/>
              <a:t>Steal nonpublic information and use it to trade a stock.</a:t>
            </a:r>
          </a:p>
          <a:p>
            <a:pPr lvl="1" eaLnBrk="1" hangingPunct="1">
              <a:buClr>
                <a:schemeClr val="accent1"/>
              </a:buClr>
              <a:buFont typeface="Arial" panose="020B0604020202020204" pitchFamily="34" charset="0"/>
              <a:buChar char="•"/>
            </a:pPr>
            <a:r>
              <a:rPr lang="en-US" altLang="en-US" dirty="0"/>
              <a:t>Trade a stock based on a tip from someone who had an obligation to keep quiet.</a:t>
            </a:r>
          </a:p>
          <a:p>
            <a:pPr lvl="1" eaLnBrk="1" hangingPunct="1">
              <a:buClr>
                <a:schemeClr val="accent1"/>
              </a:buClr>
              <a:buFont typeface="Arial" panose="020B0604020202020204" pitchFamily="34" charset="0"/>
              <a:buChar char="•"/>
            </a:pPr>
            <a:r>
              <a:rPr lang="en-US" altLang="en-US" dirty="0"/>
              <a:t>Pass information to others with an expectation of gain.</a:t>
            </a:r>
          </a:p>
          <a:p>
            <a:endParaRPr lang="en-US"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16</a:t>
            </a:fld>
            <a:endParaRPr lang="en-US" altLang="en-US"/>
          </a:p>
        </p:txBody>
      </p:sp>
    </p:spTree>
    <p:extLst>
      <p:ext uri="{BB962C8B-B14F-4D97-AF65-F5344CB8AC3E}">
        <p14:creationId xmlns:p14="http://schemas.microsoft.com/office/powerpoint/2010/main" val="33869786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dirty="0">
                <a:latin typeface="Calibri" panose="020F0502020204030204" pitchFamily="34" charset="0"/>
                <a:ea typeface="MS PGothic" panose="020B0600070205080204" pitchFamily="34" charset="-128"/>
              </a:rPr>
              <a:t>Shareholders have become an increasingly powerful and vocal stakeholder group in corporations. </a:t>
            </a:r>
          </a:p>
          <a:p>
            <a:pPr lvl="1" eaLnBrk="1" hangingPunct="1">
              <a:buClr>
                <a:schemeClr val="accent1"/>
              </a:buClr>
              <a:buFont typeface="Arial" panose="020B0604020202020204" pitchFamily="34" charset="0"/>
              <a:buChar char="•"/>
            </a:pPr>
            <a:r>
              <a:rPr lang="en-US" altLang="en-US" dirty="0"/>
              <a:t>Provide capital.</a:t>
            </a:r>
          </a:p>
          <a:p>
            <a:pPr lvl="1" eaLnBrk="1" hangingPunct="1">
              <a:buClr>
                <a:schemeClr val="accent1"/>
              </a:buClr>
              <a:buFont typeface="Arial" panose="020B0604020202020204" pitchFamily="34" charset="0"/>
              <a:buChar char="•"/>
            </a:pPr>
            <a:r>
              <a:rPr lang="en-US" altLang="en-US" dirty="0"/>
              <a:t>Monitor corporate performance.</a:t>
            </a:r>
          </a:p>
          <a:p>
            <a:pPr lvl="1" eaLnBrk="1" hangingPunct="1">
              <a:buClr>
                <a:schemeClr val="accent1"/>
              </a:buClr>
              <a:buFont typeface="Arial" panose="020B0604020202020204" pitchFamily="34" charset="0"/>
              <a:buChar char="•"/>
            </a:pPr>
            <a:r>
              <a:rPr lang="en-US" altLang="en-US" dirty="0"/>
              <a:t>Assure the effective operation of stock markets.</a:t>
            </a:r>
          </a:p>
          <a:p>
            <a:pPr lvl="1" eaLnBrk="1" hangingPunct="1">
              <a:buClr>
                <a:schemeClr val="accent1"/>
              </a:buClr>
              <a:buFont typeface="Arial" panose="020B0604020202020204" pitchFamily="34" charset="0"/>
              <a:buChar char="•"/>
            </a:pPr>
            <a:r>
              <a:rPr lang="en-US" altLang="en-US" dirty="0"/>
              <a:t>Bring new issues to the attention of management.</a:t>
            </a:r>
          </a:p>
          <a:p>
            <a:pPr lvl="1" eaLnBrk="1" hangingPunct="1">
              <a:buClr>
                <a:schemeClr val="accent1"/>
              </a:buClr>
              <a:buFont typeface="Arial" panose="020B0604020202020204" pitchFamily="34" charset="0"/>
              <a:buChar char="•"/>
            </a:pPr>
            <a:r>
              <a:rPr lang="en-US" altLang="en-US" dirty="0"/>
              <a:t>Play a very important role in making the business system work. </a:t>
            </a:r>
          </a:p>
          <a:p>
            <a:endParaRPr lang="en-US" dirty="0"/>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17</a:t>
            </a:fld>
            <a:endParaRPr lang="en-US" altLang="en-US"/>
          </a:p>
        </p:txBody>
      </p:sp>
    </p:spTree>
    <p:extLst>
      <p:ext uri="{BB962C8B-B14F-4D97-AF65-F5344CB8AC3E}">
        <p14:creationId xmlns:p14="http://schemas.microsoft.com/office/powerpoint/2010/main" val="11375803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slide.</a:t>
            </a:r>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18</a:t>
            </a:fld>
            <a:endParaRPr lang="en-US" altLang="en-US"/>
          </a:p>
        </p:txBody>
      </p:sp>
    </p:spTree>
    <p:extLst>
      <p:ext uri="{BB962C8B-B14F-4D97-AF65-F5344CB8AC3E}">
        <p14:creationId xmlns:p14="http://schemas.microsoft.com/office/powerpoint/2010/main" val="31076217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Calibri" panose="020F0502020204030204" pitchFamily="34" charset="0"/>
              <a:ea typeface="MS PGothic" panose="020B0600070205080204" pitchFamily="34" charset="-128"/>
            </a:endParaRPr>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20</a:t>
            </a:fld>
            <a:endParaRPr lang="en-US" altLang="en-US"/>
          </a:p>
        </p:txBody>
      </p:sp>
    </p:spTree>
    <p:extLst>
      <p:ext uri="{BB962C8B-B14F-4D97-AF65-F5344CB8AC3E}">
        <p14:creationId xmlns:p14="http://schemas.microsoft.com/office/powerpoint/2010/main" val="2150770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lnSpc>
                <a:spcPct val="80000"/>
              </a:lnSpc>
              <a:spcAft>
                <a:spcPts val="1200"/>
              </a:spcAft>
              <a:buNone/>
            </a:pPr>
            <a:r>
              <a:rPr lang="en-US" altLang="en-US" b="1" dirty="0">
                <a:latin typeface="Calibri" panose="020F0502020204030204" pitchFamily="34" charset="0"/>
                <a:ea typeface="Calibri" panose="020F0502020204030204" pitchFamily="34" charset="0"/>
                <a:cs typeface="MS PGothic" panose="020B0600070205080204" pitchFamily="34" charset="-128"/>
              </a:rPr>
              <a:t>Shareholders: </a:t>
            </a:r>
            <a:r>
              <a:rPr lang="en-US" altLang="en-US" dirty="0">
                <a:latin typeface="Calibri" panose="020F0502020204030204" pitchFamily="34" charset="0"/>
                <a:ea typeface="Calibri" panose="020F0502020204030204" pitchFamily="34" charset="0"/>
                <a:cs typeface="MS PGothic" panose="020B0600070205080204" pitchFamily="34" charset="-128"/>
              </a:rPr>
              <a:t>The legal owners of business corporations (also called stockholders or investors).</a:t>
            </a:r>
            <a:endParaRPr lang="en-US" altLang="en-US" sz="2800" dirty="0">
              <a:solidFill>
                <a:schemeClr val="accent1"/>
              </a:solidFill>
              <a:latin typeface="Calibri" panose="020F0502020204030204" pitchFamily="34" charset="0"/>
              <a:ea typeface="Calibri" panose="020F0502020204030204" pitchFamily="34" charset="0"/>
              <a:cs typeface="MS PGothic" panose="020B0600070205080204" pitchFamily="34" charset="-128"/>
            </a:endParaRPr>
          </a:p>
          <a:p>
            <a:pPr marL="0" indent="0" eaLnBrk="1" hangingPunct="1">
              <a:lnSpc>
                <a:spcPct val="80000"/>
              </a:lnSpc>
              <a:buNone/>
            </a:pPr>
            <a:r>
              <a:rPr lang="en-US" altLang="en-US" sz="2400" dirty="0">
                <a:latin typeface="Calibri" panose="020F0502020204030204" pitchFamily="34" charset="0"/>
                <a:ea typeface="Calibri" panose="020F0502020204030204" pitchFamily="34" charset="0"/>
                <a:cs typeface="MS PGothic" panose="020B0600070205080204" pitchFamily="34" charset="-128"/>
              </a:rPr>
              <a:t>Types of shareholders:</a:t>
            </a:r>
          </a:p>
          <a:p>
            <a:pPr marL="739775" lvl="1" indent="-342900" eaLnBrk="1" hangingPunct="1">
              <a:lnSpc>
                <a:spcPct val="80000"/>
              </a:lnSpc>
              <a:spcAft>
                <a:spcPts val="600"/>
              </a:spcAft>
              <a:buClr>
                <a:schemeClr val="accent1"/>
              </a:buClr>
              <a:buFont typeface="Arial" panose="020B0604020202020204" pitchFamily="34" charset="0"/>
              <a:buChar char="•"/>
            </a:pPr>
            <a:r>
              <a:rPr lang="en-US" altLang="en-US" b="1" dirty="0">
                <a:ea typeface="Calibri" panose="020F0502020204030204" pitchFamily="34" charset="0"/>
                <a:cs typeface="MS PGothic" panose="020B0600070205080204" pitchFamily="34" charset="-128"/>
              </a:rPr>
              <a:t>Individual shareholders</a:t>
            </a:r>
            <a:r>
              <a:rPr lang="en-US" altLang="en-US" dirty="0">
                <a:ea typeface="Calibri" panose="020F0502020204030204" pitchFamily="34" charset="0"/>
                <a:cs typeface="MS PGothic" panose="020B0600070205080204" pitchFamily="34" charset="-128"/>
              </a:rPr>
              <a:t> are people who directly own shares of stock issued by companies.</a:t>
            </a:r>
          </a:p>
          <a:p>
            <a:pPr marL="739775" lvl="1" indent="-342900" eaLnBrk="1" hangingPunct="1">
              <a:lnSpc>
                <a:spcPct val="80000"/>
              </a:lnSpc>
              <a:spcAft>
                <a:spcPts val="600"/>
              </a:spcAft>
              <a:buClr>
                <a:schemeClr val="accent1"/>
              </a:buClr>
              <a:buFont typeface="Arial" panose="020B0604020202020204" pitchFamily="34" charset="0"/>
              <a:buChar char="•"/>
            </a:pPr>
            <a:r>
              <a:rPr lang="en-US" altLang="en-US" b="1" dirty="0">
                <a:ea typeface="Calibri" panose="020F0502020204030204" pitchFamily="34" charset="0"/>
                <a:cs typeface="MS PGothic" panose="020B0600070205080204" pitchFamily="34" charset="-128"/>
              </a:rPr>
              <a:t>Institutions</a:t>
            </a:r>
            <a:r>
              <a:rPr lang="en-US" altLang="en-US" dirty="0">
                <a:ea typeface="Calibri" panose="020F0502020204030204" pitchFamily="34" charset="0"/>
                <a:cs typeface="MS PGothic" panose="020B0600070205080204" pitchFamily="34" charset="-128"/>
              </a:rPr>
              <a:t> (also called institutional investors).</a:t>
            </a:r>
          </a:p>
          <a:p>
            <a:pPr marL="1025525" lvl="2" indent="-285750" eaLnBrk="1" hangingPunct="1">
              <a:lnSpc>
                <a:spcPct val="80000"/>
              </a:lnSpc>
              <a:buClr>
                <a:srgbClr val="FF0000"/>
              </a:buClr>
              <a:buFont typeface="Wingdings" panose="05000000000000000000" pitchFamily="2" charset="2"/>
              <a:buChar char="à"/>
            </a:pPr>
            <a:r>
              <a:rPr lang="en-US" altLang="en-US" sz="2000" dirty="0">
                <a:ea typeface="Calibri" panose="020F0502020204030204" pitchFamily="34" charset="0"/>
                <a:cs typeface="MS PGothic" panose="020B0600070205080204" pitchFamily="34" charset="-128"/>
                <a:sym typeface="Wingdings" panose="05000000000000000000" pitchFamily="2" charset="2"/>
              </a:rPr>
              <a:t>Examples: </a:t>
            </a:r>
            <a:r>
              <a:rPr lang="en-US" altLang="en-US" sz="2000" dirty="0">
                <a:ea typeface="Calibri" panose="020F0502020204030204" pitchFamily="34" charset="0"/>
                <a:cs typeface="MS PGothic" panose="020B0600070205080204" pitchFamily="34" charset="-128"/>
              </a:rPr>
              <a:t>pension funds, mutual funds, insurance companies, and university endowments.</a:t>
            </a:r>
          </a:p>
          <a:p>
            <a:pPr marL="1025525" lvl="2" indent="-285750" eaLnBrk="1" hangingPunct="1">
              <a:lnSpc>
                <a:spcPct val="80000"/>
              </a:lnSpc>
              <a:buClr>
                <a:srgbClr val="FF0000"/>
              </a:buClr>
              <a:buFont typeface="Wingdings" panose="05000000000000000000" pitchFamily="2" charset="2"/>
              <a:buChar char="à"/>
            </a:pPr>
            <a:endParaRPr lang="en-US" altLang="en-US" sz="2000" dirty="0">
              <a:ea typeface="Calibri" panose="020F0502020204030204" pitchFamily="34" charset="0"/>
              <a:cs typeface="MS PGothic" panose="020B0600070205080204" pitchFamily="34" charset="-128"/>
            </a:endParaRPr>
          </a:p>
          <a:p>
            <a:pPr marL="111125" lvl="0" indent="-285750" eaLnBrk="1" hangingPunct="1">
              <a:lnSpc>
                <a:spcPct val="80000"/>
              </a:lnSpc>
              <a:buClr>
                <a:srgbClr val="FF0000"/>
              </a:buClr>
              <a:buFont typeface="Wingdings" panose="05000000000000000000" pitchFamily="2" charset="2"/>
              <a:buChar char="à"/>
            </a:pPr>
            <a:r>
              <a:rPr lang="en-US" altLang="en-US" sz="2000" b="1" dirty="0">
                <a:ea typeface="Calibri" panose="020F0502020204030204" pitchFamily="34" charset="0"/>
                <a:cs typeface="MS PGothic" panose="020B0600070205080204" pitchFamily="34" charset="-128"/>
              </a:rPr>
              <a:t>Shareholder Trends:</a:t>
            </a:r>
          </a:p>
          <a:p>
            <a:pPr marL="0" indent="0" eaLnBrk="1" hangingPunct="1">
              <a:buNone/>
            </a:pPr>
            <a:r>
              <a:rPr lang="en-US" altLang="en-US" dirty="0">
                <a:latin typeface="Calibri" panose="020F0502020204030204" pitchFamily="34" charset="0"/>
                <a:ea typeface="MS PGothic" panose="020B0600070205080204" pitchFamily="34" charset="-128"/>
              </a:rPr>
              <a:t>In 2016, institutions accounted for about 60 percent of the value of all U.S. stocks, worth $23 trillion.</a:t>
            </a:r>
          </a:p>
          <a:p>
            <a:pPr marL="0" indent="0" eaLnBrk="1" hangingPunct="1">
              <a:buNone/>
            </a:pPr>
            <a:r>
              <a:rPr lang="en-US" altLang="en-US" dirty="0">
                <a:latin typeface="Calibri" panose="020F0502020204030204" pitchFamily="34" charset="0"/>
                <a:ea typeface="MS PGothic" panose="020B0600070205080204" pitchFamily="34" charset="-128"/>
              </a:rPr>
              <a:t>In 2017, slightly over half of all U.S. households owned stocks</a:t>
            </a:r>
          </a:p>
          <a:p>
            <a:pPr marL="623887" lvl="1" indent="-342900" eaLnBrk="1" hangingPunct="1">
              <a:buClr>
                <a:schemeClr val="accent1"/>
              </a:buClr>
              <a:buFont typeface="Arial" panose="020B0604020202020204" pitchFamily="34" charset="0"/>
              <a:buChar char="•"/>
            </a:pPr>
            <a:r>
              <a:rPr lang="en-US" altLang="en-US" dirty="0"/>
              <a:t>Either directly or indirectly through holdings in mutual funds. </a:t>
            </a:r>
          </a:p>
          <a:p>
            <a:pPr marL="0" indent="0" eaLnBrk="1" hangingPunct="1">
              <a:buNone/>
            </a:pPr>
            <a:r>
              <a:rPr lang="en-US" altLang="en-US" dirty="0">
                <a:latin typeface="Calibri" panose="020F0502020204030204" pitchFamily="34" charset="0"/>
                <a:ea typeface="MS PGothic" panose="020B0600070205080204" pitchFamily="34" charset="-128"/>
              </a:rPr>
              <a:t>Twice as many older working-age adults (50-64) own stocks than young adults under 30.</a:t>
            </a:r>
          </a:p>
          <a:p>
            <a:pPr marL="0" indent="0" eaLnBrk="1" hangingPunct="1">
              <a:buNone/>
            </a:pPr>
            <a:r>
              <a:rPr lang="en-US" altLang="en-US" dirty="0">
                <a:latin typeface="Calibri" panose="020F0502020204030204" pitchFamily="34" charset="0"/>
                <a:ea typeface="MS PGothic" panose="020B0600070205080204" pitchFamily="34" charset="-128"/>
              </a:rPr>
              <a:t>Equity ownership is higher as income and education rises. </a:t>
            </a:r>
          </a:p>
          <a:p>
            <a:pPr marL="111125" lvl="0" indent="-285750" eaLnBrk="1" hangingPunct="1">
              <a:lnSpc>
                <a:spcPct val="80000"/>
              </a:lnSpc>
              <a:buClr>
                <a:srgbClr val="FF0000"/>
              </a:buClr>
              <a:buFont typeface="Wingdings" panose="05000000000000000000" pitchFamily="2" charset="2"/>
              <a:buChar char="à"/>
            </a:pPr>
            <a:endParaRPr lang="en-US" altLang="en-US" sz="2000" dirty="0">
              <a:ea typeface="Calibri" panose="020F0502020204030204" pitchFamily="34" charset="0"/>
              <a:cs typeface="MS PGothic" panose="020B0600070205080204" pitchFamily="34" charset="-128"/>
            </a:endParaRPr>
          </a:p>
          <a:p>
            <a:endParaRPr lang="en-US" dirty="0"/>
          </a:p>
        </p:txBody>
      </p:sp>
      <p:sp>
        <p:nvSpPr>
          <p:cNvPr id="4" name="Slide Number Placeholder 3"/>
          <p:cNvSpPr>
            <a:spLocks noGrp="1"/>
          </p:cNvSpPr>
          <p:nvPr>
            <p:ph type="sldNum" sz="quarter" idx="10"/>
          </p:nvPr>
        </p:nvSpPr>
        <p:spPr/>
        <p:txBody>
          <a:bodyPr/>
          <a:lstStyle/>
          <a:p>
            <a:pPr>
              <a:defRPr/>
            </a:pPr>
            <a:fld id="{D07523F8-DF85-40E1-B09E-B62AF61067FF}" type="slidenum">
              <a:rPr lang="en-US" altLang="en-US" smtClean="0"/>
              <a:pPr>
                <a:defRPr/>
              </a:pPr>
              <a:t>2</a:t>
            </a:fld>
            <a:endParaRPr lang="en-US" altLang="en-US"/>
          </a:p>
        </p:txBody>
      </p:sp>
    </p:spTree>
    <p:extLst>
      <p:ext uri="{BB962C8B-B14F-4D97-AF65-F5344CB8AC3E}">
        <p14:creationId xmlns:p14="http://schemas.microsoft.com/office/powerpoint/2010/main" val="21281500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Calibri" panose="020F0502020204030204" pitchFamily="34" charset="0"/>
              <a:ea typeface="MS PGothic" panose="020B0600070205080204" pitchFamily="34" charset="-128"/>
            </a:endParaRPr>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21</a:t>
            </a:fld>
            <a:endParaRPr lang="en-US" altLang="en-US"/>
          </a:p>
        </p:txBody>
      </p:sp>
    </p:spTree>
    <p:extLst>
      <p:ext uri="{BB962C8B-B14F-4D97-AF65-F5344CB8AC3E}">
        <p14:creationId xmlns:p14="http://schemas.microsoft.com/office/powerpoint/2010/main" val="21507706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Calibri" panose="020F0502020204030204" pitchFamily="34" charset="0"/>
              <a:ea typeface="MS PGothic" panose="020B0600070205080204" pitchFamily="34" charset="-128"/>
            </a:endParaRPr>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22</a:t>
            </a:fld>
            <a:endParaRPr lang="en-US" altLang="en-US"/>
          </a:p>
        </p:txBody>
      </p:sp>
    </p:spTree>
    <p:extLst>
      <p:ext uri="{BB962C8B-B14F-4D97-AF65-F5344CB8AC3E}">
        <p14:creationId xmlns:p14="http://schemas.microsoft.com/office/powerpoint/2010/main" val="21507706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Calibri" panose="020F0502020204030204" pitchFamily="34" charset="0"/>
              <a:ea typeface="MS PGothic" panose="020B0600070205080204" pitchFamily="34" charset="-128"/>
            </a:endParaRPr>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23</a:t>
            </a:fld>
            <a:endParaRPr lang="en-US" altLang="en-US"/>
          </a:p>
        </p:txBody>
      </p:sp>
    </p:spTree>
    <p:extLst>
      <p:ext uri="{BB962C8B-B14F-4D97-AF65-F5344CB8AC3E}">
        <p14:creationId xmlns:p14="http://schemas.microsoft.com/office/powerpoint/2010/main" val="21507706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GB" dirty="0"/>
              <a:t>USA has a very high market capitalization</a:t>
            </a:r>
          </a:p>
          <a:p>
            <a:pPr marL="228600" indent="-228600">
              <a:buFont typeface="+mj-lt"/>
              <a:buAutoNum type="arabicPeriod"/>
            </a:pPr>
            <a:r>
              <a:rPr lang="en-GB" dirty="0"/>
              <a:t>Canada is at 115% currently, 2018 it was 143% and in 1999 it was 214%. </a:t>
            </a:r>
          </a:p>
          <a:p>
            <a:pPr marL="228600" indent="-228600">
              <a:buFont typeface="+mj-lt"/>
              <a:buAutoNum type="arabicPeriod"/>
            </a:pPr>
            <a:r>
              <a:rPr lang="en-GB" dirty="0"/>
              <a:t>These numbers range up and down and there is a discussion as to what the ideal number is (not the higher the better)</a:t>
            </a:r>
          </a:p>
        </p:txBody>
      </p:sp>
      <p:sp>
        <p:nvSpPr>
          <p:cNvPr id="4" name="Slide Number Placeholder 3"/>
          <p:cNvSpPr>
            <a:spLocks noGrp="1"/>
          </p:cNvSpPr>
          <p:nvPr>
            <p:ph type="sldNum" sz="quarter" idx="10"/>
          </p:nvPr>
        </p:nvSpPr>
        <p:spPr/>
        <p:txBody>
          <a:bodyPr/>
          <a:lstStyle/>
          <a:p>
            <a:pPr>
              <a:defRPr/>
            </a:pPr>
            <a:fld id="{D07523F8-DF85-40E1-B09E-B62AF61067FF}" type="slidenum">
              <a:rPr lang="en-US" altLang="en-US" smtClean="0"/>
              <a:pPr>
                <a:defRPr/>
              </a:pPr>
              <a:t>3</a:t>
            </a:fld>
            <a:endParaRPr lang="en-US" altLang="en-US"/>
          </a:p>
        </p:txBody>
      </p:sp>
    </p:spTree>
    <p:extLst>
      <p:ext uri="{BB962C8B-B14F-4D97-AF65-F5344CB8AC3E}">
        <p14:creationId xmlns:p14="http://schemas.microsoft.com/office/powerpoint/2010/main" val="2563761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D07523F8-DF85-40E1-B09E-B62AF61067FF}" type="slidenum">
              <a:rPr lang="en-US" altLang="en-US" smtClean="0"/>
              <a:pPr>
                <a:defRPr/>
              </a:pPr>
              <a:t>4</a:t>
            </a:fld>
            <a:endParaRPr lang="en-US" altLang="en-US"/>
          </a:p>
        </p:txBody>
      </p:sp>
    </p:spTree>
    <p:extLst>
      <p:ext uri="{BB962C8B-B14F-4D97-AF65-F5344CB8AC3E}">
        <p14:creationId xmlns:p14="http://schemas.microsoft.com/office/powerpoint/2010/main" val="1449033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eaLnBrk="1" hangingPunct="1">
              <a:buNone/>
            </a:pPr>
            <a:r>
              <a:rPr lang="en-US" altLang="en-US" dirty="0">
                <a:latin typeface="Calibri" panose="020F0502020204030204" pitchFamily="34" charset="0"/>
                <a:ea typeface="MS PGothic" panose="020B0600070205080204" pitchFamily="34" charset="-128"/>
              </a:rPr>
              <a:t>To produce a greater return over the long run than other investments, such as bonds or cash.</a:t>
            </a:r>
          </a:p>
          <a:p>
            <a:pPr lvl="1" eaLnBrk="1" hangingPunct="1">
              <a:buClr>
                <a:schemeClr val="accent1"/>
              </a:buClr>
              <a:buFont typeface="Arial" panose="020B0604020202020204" pitchFamily="34" charset="0"/>
              <a:buChar char="•"/>
            </a:pPr>
            <a:r>
              <a:rPr lang="en-US" altLang="en-US" dirty="0"/>
              <a:t>Shareholders make money:</a:t>
            </a:r>
          </a:p>
          <a:p>
            <a:pPr lvl="2" eaLnBrk="1" hangingPunct="1">
              <a:buClr>
                <a:schemeClr val="accent1"/>
              </a:buClr>
              <a:buFont typeface="Arial" panose="020B0604020202020204" pitchFamily="34" charset="0"/>
              <a:buChar char="•"/>
            </a:pPr>
            <a:r>
              <a:rPr lang="en-US" altLang="en-US" sz="2000" dirty="0"/>
              <a:t> when the price of the stock rises (</a:t>
            </a:r>
            <a:r>
              <a:rPr lang="en-US" altLang="en-US" sz="2000" i="1" dirty="0"/>
              <a:t>capital appreciation</a:t>
            </a:r>
            <a:r>
              <a:rPr lang="en-US" altLang="en-US" sz="2000" dirty="0"/>
              <a:t>).</a:t>
            </a:r>
          </a:p>
          <a:p>
            <a:pPr lvl="2" eaLnBrk="1" hangingPunct="1">
              <a:buClr>
                <a:schemeClr val="accent1"/>
              </a:buClr>
              <a:buFont typeface="Arial" panose="020B0604020202020204" pitchFamily="34" charset="0"/>
              <a:buChar char="•"/>
            </a:pPr>
            <a:r>
              <a:rPr lang="en-US" altLang="en-US" sz="2000" dirty="0"/>
              <a:t>when they receive their share of the company</a:t>
            </a:r>
            <a:r>
              <a:rPr lang="ja-JP" altLang="en-US" sz="2000" dirty="0"/>
              <a:t>’</a:t>
            </a:r>
            <a:r>
              <a:rPr lang="en-US" altLang="ja-JP" sz="2000" dirty="0"/>
              <a:t>s earnings (</a:t>
            </a:r>
            <a:r>
              <a:rPr lang="en-US" altLang="ja-JP" sz="2000" i="1" dirty="0"/>
              <a:t>capital dividends</a:t>
            </a:r>
            <a:r>
              <a:rPr lang="en-US" altLang="ja-JP" sz="2000" dirty="0"/>
              <a:t>)</a:t>
            </a:r>
            <a:r>
              <a:rPr lang="en-US" altLang="ja-JP" sz="2000" i="1" dirty="0"/>
              <a:t>.</a:t>
            </a:r>
          </a:p>
          <a:p>
            <a:pPr lvl="1" eaLnBrk="1" hangingPunct="1">
              <a:buClr>
                <a:schemeClr val="accent1"/>
              </a:buClr>
              <a:buFont typeface="Arial" panose="020B0604020202020204" pitchFamily="34" charset="0"/>
              <a:buChar char="•"/>
            </a:pPr>
            <a:r>
              <a:rPr lang="en-US" altLang="en-US" dirty="0"/>
              <a:t>Bull markets alternate with bear markets.</a:t>
            </a:r>
          </a:p>
          <a:p>
            <a:pPr lvl="0" eaLnBrk="1" hangingPunct="1">
              <a:buClr>
                <a:schemeClr val="accent1"/>
              </a:buClr>
              <a:buFont typeface="Arial" panose="020B0604020202020204" pitchFamily="34" charset="0"/>
              <a:buChar char="•"/>
            </a:pPr>
            <a:endParaRPr lang="en-US" altLang="en-US" dirty="0"/>
          </a:p>
        </p:txBody>
      </p:sp>
      <p:sp>
        <p:nvSpPr>
          <p:cNvPr id="215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fld id="{BAE3A315-B923-4583-A1F2-0769F6359BE4}" type="slidenum">
              <a:rPr lang="en-US" altLang="en-US" smtClean="0"/>
              <a:pPr/>
              <a:t>5</a:t>
            </a:fld>
            <a:endParaRPr lang="en-US" altLang="en-US"/>
          </a:p>
        </p:txBody>
      </p:sp>
    </p:spTree>
    <p:extLst>
      <p:ext uri="{BB962C8B-B14F-4D97-AF65-F5344CB8AC3E}">
        <p14:creationId xmlns:p14="http://schemas.microsoft.com/office/powerpoint/2010/main" val="2640824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6</a:t>
            </a:fld>
            <a:endParaRPr lang="en-US" altLang="en-US"/>
          </a:p>
        </p:txBody>
      </p:sp>
    </p:spTree>
    <p:extLst>
      <p:ext uri="{BB962C8B-B14F-4D97-AF65-F5344CB8AC3E}">
        <p14:creationId xmlns:p14="http://schemas.microsoft.com/office/powerpoint/2010/main" val="30910561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b="0" dirty="0"/>
              <a:t>Corporate governance</a:t>
            </a:r>
          </a:p>
          <a:p>
            <a:pPr lvl="1" eaLnBrk="1" hangingPunct="1">
              <a:buClr>
                <a:schemeClr val="accent1"/>
              </a:buClr>
              <a:buFont typeface="Arial" panose="020B0604020202020204" pitchFamily="34" charset="0"/>
              <a:buChar char="•"/>
            </a:pPr>
            <a:r>
              <a:rPr lang="en-US" altLang="en-US" dirty="0"/>
              <a:t>Refers to the process by which a company is controlled, or governed.</a:t>
            </a:r>
          </a:p>
          <a:p>
            <a:pPr lvl="1" eaLnBrk="1" hangingPunct="1">
              <a:buClr>
                <a:schemeClr val="accent1"/>
              </a:buClr>
              <a:buFont typeface="Arial" panose="020B0604020202020204" pitchFamily="34" charset="0"/>
              <a:buChar char="•"/>
            </a:pPr>
            <a:endParaRPr lang="en-US" altLang="en-US" i="1" dirty="0"/>
          </a:p>
          <a:p>
            <a:pPr marL="0" indent="0" eaLnBrk="1" hangingPunct="1">
              <a:buNone/>
            </a:pPr>
            <a:r>
              <a:rPr lang="en-US" altLang="en-US" b="0" dirty="0"/>
              <a:t>Board of directors</a:t>
            </a:r>
          </a:p>
          <a:p>
            <a:pPr lvl="1" eaLnBrk="1" hangingPunct="1">
              <a:buClr>
                <a:schemeClr val="accent1"/>
              </a:buClr>
              <a:buFont typeface="Arial" panose="020B0604020202020204" pitchFamily="34" charset="0"/>
              <a:buChar char="•"/>
            </a:pPr>
            <a:r>
              <a:rPr lang="en-US" altLang="en-US" dirty="0"/>
              <a:t>An elected group of individuals who have a legal duty to establish corporate objectives, develop broad policies, and select top-level personnel to carry out these objectives and policies.</a:t>
            </a:r>
          </a:p>
          <a:p>
            <a:endParaRPr lang="en-US" dirty="0"/>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7</a:t>
            </a:fld>
            <a:endParaRPr lang="en-US" altLang="en-US"/>
          </a:p>
        </p:txBody>
      </p:sp>
    </p:spTree>
    <p:extLst>
      <p:ext uri="{BB962C8B-B14F-4D97-AF65-F5344CB8AC3E}">
        <p14:creationId xmlns:p14="http://schemas.microsoft.com/office/powerpoint/2010/main" val="41424963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Board of Directors</a:t>
            </a:r>
          </a:p>
          <a:p>
            <a:pPr marL="0" indent="0" eaLnBrk="1" hangingPunct="1">
              <a:buNone/>
            </a:pPr>
            <a:r>
              <a:rPr lang="en-US" altLang="en-US" dirty="0">
                <a:latin typeface="Calibri" panose="020F0502020204030204" pitchFamily="34" charset="0"/>
                <a:ea typeface="Calibri" panose="020F0502020204030204" pitchFamily="34" charset="0"/>
                <a:cs typeface="MS PGothic" panose="020B0600070205080204" pitchFamily="34" charset="-128"/>
              </a:rPr>
              <a:t>Vary in size, composition, and structure to best serve the interests of the corporation and shareholders. </a:t>
            </a:r>
          </a:p>
          <a:p>
            <a:pPr marL="0" indent="0" eaLnBrk="1" hangingPunct="1">
              <a:buNone/>
            </a:pPr>
            <a:r>
              <a:rPr lang="en-US" altLang="en-US" dirty="0">
                <a:latin typeface="Calibri" panose="020F0502020204030204" pitchFamily="34" charset="0"/>
                <a:ea typeface="Calibri" panose="020F0502020204030204" pitchFamily="34" charset="0"/>
                <a:cs typeface="MS PGothic" panose="020B0600070205080204" pitchFamily="34" charset="-128"/>
              </a:rPr>
              <a:t>Survey of governance practices in leading firms in the Americas, Europe, and Asia Pacific:</a:t>
            </a:r>
          </a:p>
          <a:p>
            <a:pPr lvl="1" eaLnBrk="1" hangingPunct="1">
              <a:buClr>
                <a:schemeClr val="accent1"/>
              </a:buClr>
              <a:buFont typeface="Arial" panose="020B0604020202020204" pitchFamily="34" charset="0"/>
              <a:buChar char="•"/>
            </a:pPr>
            <a:r>
              <a:rPr lang="en-US" altLang="en-US" dirty="0">
                <a:ea typeface="Calibri" panose="020F0502020204030204" pitchFamily="34" charset="0"/>
                <a:cs typeface="MS PGothic" panose="020B0600070205080204" pitchFamily="34" charset="-128"/>
              </a:rPr>
              <a:t>Typical board size is between 9 and 11 members.</a:t>
            </a:r>
          </a:p>
          <a:p>
            <a:pPr lvl="1" eaLnBrk="1" hangingPunct="1">
              <a:buClr>
                <a:schemeClr val="accent1"/>
              </a:buClr>
              <a:buFont typeface="Arial" panose="020B0604020202020204" pitchFamily="34" charset="0"/>
              <a:buChar char="•"/>
            </a:pPr>
            <a:r>
              <a:rPr lang="en-US" altLang="en-US" dirty="0">
                <a:ea typeface="Calibri" panose="020F0502020204030204" pitchFamily="34" charset="0"/>
                <a:cs typeface="MS PGothic" panose="020B0600070205080204" pitchFamily="34" charset="-128"/>
              </a:rPr>
              <a:t>Most are </a:t>
            </a:r>
            <a:r>
              <a:rPr lang="en-US" altLang="en-US" i="1" dirty="0">
                <a:ea typeface="Calibri" panose="020F0502020204030204" pitchFamily="34" charset="0"/>
                <a:cs typeface="MS PGothic" panose="020B0600070205080204" pitchFamily="34" charset="-128"/>
              </a:rPr>
              <a:t>outside directors </a:t>
            </a:r>
            <a:r>
              <a:rPr lang="en-US" altLang="en-US" dirty="0">
                <a:ea typeface="Calibri" panose="020F0502020204030204" pitchFamily="34" charset="0"/>
                <a:cs typeface="MS PGothic" panose="020B0600070205080204" pitchFamily="34" charset="-128"/>
              </a:rPr>
              <a:t>(not managers of the company, who are known as </a:t>
            </a:r>
            <a:r>
              <a:rPr lang="en-US" altLang="en-US" i="1" dirty="0">
                <a:ea typeface="Calibri" panose="020F0502020204030204" pitchFamily="34" charset="0"/>
                <a:cs typeface="MS PGothic" panose="020B0600070205080204" pitchFamily="34" charset="-128"/>
              </a:rPr>
              <a:t>inside directors</a:t>
            </a:r>
            <a:r>
              <a:rPr lang="en-US" altLang="en-US" dirty="0">
                <a:ea typeface="Calibri" panose="020F0502020204030204" pitchFamily="34" charset="0"/>
                <a:cs typeface="MS PGothic" panose="020B0600070205080204" pitchFamily="34" charset="-128"/>
              </a:rPr>
              <a:t>).</a:t>
            </a:r>
          </a:p>
          <a:p>
            <a:endParaRPr lang="en-US" dirty="0"/>
          </a:p>
          <a:p>
            <a:pPr marL="0" indent="0" eaLnBrk="1" hangingPunct="1">
              <a:buNone/>
            </a:pPr>
            <a:r>
              <a:rPr lang="en-US" altLang="en-US" dirty="0">
                <a:latin typeface="Calibri" panose="020F0502020204030204" pitchFamily="34" charset="0"/>
                <a:ea typeface="MS PGothic" panose="020B0600070205080204" pitchFamily="34" charset="-128"/>
              </a:rPr>
              <a:t>Board members are elected by shareholders at the annual meeting, where absent owners vote by </a:t>
            </a:r>
            <a:r>
              <a:rPr lang="en-US" altLang="en-US" i="1" dirty="0">
                <a:latin typeface="Calibri" panose="020F0502020204030204" pitchFamily="34" charset="0"/>
                <a:ea typeface="MS PGothic" panose="020B0600070205080204" pitchFamily="34" charset="-128"/>
              </a:rPr>
              <a:t>proxy</a:t>
            </a:r>
            <a:r>
              <a:rPr lang="en-US" altLang="en-US" dirty="0">
                <a:latin typeface="Calibri" panose="020F0502020204030204" pitchFamily="34" charset="0"/>
                <a:ea typeface="MS PGothic" panose="020B0600070205080204" pitchFamily="34" charset="-128"/>
              </a:rPr>
              <a:t>.</a:t>
            </a:r>
            <a:endParaRPr lang="en-US" altLang="en-US" i="1" dirty="0">
              <a:latin typeface="Calibri" panose="020F0502020204030204" pitchFamily="34" charset="0"/>
              <a:ea typeface="MS PGothic" panose="020B0600070205080204" pitchFamily="34" charset="-128"/>
            </a:endParaRPr>
          </a:p>
          <a:p>
            <a:pPr marL="0" indent="0" eaLnBrk="1" hangingPunct="1">
              <a:buNone/>
            </a:pPr>
            <a:r>
              <a:rPr lang="en-US" altLang="en-US" dirty="0">
                <a:latin typeface="Calibri" panose="020F0502020204030204" pitchFamily="34" charset="0"/>
                <a:ea typeface="MS PGothic" panose="020B0600070205080204" pitchFamily="34" charset="-128"/>
              </a:rPr>
              <a:t>Process is not truly democratic; board membership tends to be self-perpetuating.</a:t>
            </a:r>
          </a:p>
          <a:p>
            <a:pPr lvl="1" eaLnBrk="1" hangingPunct="1">
              <a:buClr>
                <a:schemeClr val="accent1"/>
              </a:buClr>
              <a:buFont typeface="Arial" panose="020B0604020202020204" pitchFamily="34" charset="0"/>
              <a:buChar char="•"/>
            </a:pPr>
            <a:r>
              <a:rPr lang="en-US" altLang="en-US" dirty="0"/>
              <a:t>The board nominating committee, working with the CEO and chairman, develops a list of candidates. </a:t>
            </a:r>
          </a:p>
          <a:p>
            <a:pPr lvl="1" eaLnBrk="1" hangingPunct="1">
              <a:buClr>
                <a:schemeClr val="accent1"/>
              </a:buClr>
              <a:buFont typeface="Arial" panose="020B0604020202020204" pitchFamily="34" charset="0"/>
              <a:buChar char="•"/>
            </a:pPr>
            <a:r>
              <a:rPr lang="en-US" altLang="en-US" dirty="0"/>
              <a:t>After final selection, the names of these individuals are placed on the proxy ballot. </a:t>
            </a:r>
          </a:p>
          <a:p>
            <a:pPr lvl="1" eaLnBrk="1" hangingPunct="1">
              <a:buClr>
                <a:schemeClr val="accent1"/>
              </a:buClr>
              <a:buFont typeface="Arial" panose="020B0604020202020204" pitchFamily="34" charset="0"/>
              <a:buChar char="•"/>
            </a:pPr>
            <a:r>
              <a:rPr lang="en-US" altLang="en-US" dirty="0"/>
              <a:t>Alternative candidates are rarely presented.</a:t>
            </a:r>
          </a:p>
          <a:p>
            <a:pPr lvl="0" eaLnBrk="1" hangingPunct="1">
              <a:buClr>
                <a:schemeClr val="accent1"/>
              </a:buClr>
              <a:buFont typeface="Arial" panose="020B0604020202020204" pitchFamily="34" charset="0"/>
              <a:buChar char="•"/>
            </a:pPr>
            <a:endParaRPr lang="en-US" altLang="en-US" dirty="0"/>
          </a:p>
          <a:p>
            <a:pPr lvl="0" eaLnBrk="1" hangingPunct="1">
              <a:buClr>
                <a:schemeClr val="accent1"/>
              </a:buClr>
              <a:buFont typeface="Arial" panose="020B0604020202020204" pitchFamily="34" charset="0"/>
              <a:buChar char="•"/>
            </a:pPr>
            <a:r>
              <a:rPr lang="en-US" altLang="en-US" b="1" dirty="0">
                <a:ea typeface="ＭＳ Ｐゴシック" charset="-128"/>
              </a:rPr>
              <a:t>Principles of Good Governance</a:t>
            </a:r>
          </a:p>
          <a:p>
            <a:pPr marL="0" indent="0" eaLnBrk="1" hangingPunct="1">
              <a:spcBef>
                <a:spcPts val="0"/>
              </a:spcBef>
              <a:spcAft>
                <a:spcPts val="1200"/>
              </a:spcAft>
              <a:buNone/>
            </a:pPr>
            <a:r>
              <a:rPr lang="en-US" altLang="en-US" dirty="0">
                <a:latin typeface="Calibri" panose="020F0502020204030204" pitchFamily="34" charset="0"/>
              </a:rPr>
              <a:t>Principles:</a:t>
            </a:r>
          </a:p>
          <a:p>
            <a:pPr lvl="1" eaLnBrk="1" hangingPunct="1">
              <a:spcBef>
                <a:spcPts val="0"/>
              </a:spcBef>
              <a:spcAft>
                <a:spcPts val="1200"/>
              </a:spcAft>
              <a:buClr>
                <a:schemeClr val="accent1"/>
              </a:buClr>
              <a:buFont typeface="Arial" panose="020B0604020202020204" pitchFamily="34" charset="0"/>
              <a:buChar char="•"/>
            </a:pPr>
            <a:r>
              <a:rPr lang="en-US" altLang="en-US" dirty="0">
                <a:latin typeface="Calibri" panose="020F0502020204030204" pitchFamily="34" charset="0"/>
              </a:rPr>
              <a:t>Select outside directors to fill most positions.</a:t>
            </a:r>
          </a:p>
          <a:p>
            <a:pPr lvl="1" eaLnBrk="1" hangingPunct="1">
              <a:spcBef>
                <a:spcPts val="0"/>
              </a:spcBef>
              <a:spcAft>
                <a:spcPts val="1200"/>
              </a:spcAft>
              <a:buClr>
                <a:schemeClr val="accent1"/>
              </a:buClr>
              <a:buFont typeface="Arial" panose="020B0604020202020204" pitchFamily="34" charset="0"/>
              <a:buChar char="•"/>
            </a:pPr>
            <a:r>
              <a:rPr lang="en-US" altLang="en-US" dirty="0">
                <a:latin typeface="Calibri" panose="020F0502020204030204" pitchFamily="34" charset="0"/>
              </a:rPr>
              <a:t>Hold open elections for members of the board.</a:t>
            </a:r>
          </a:p>
          <a:p>
            <a:pPr lvl="1" eaLnBrk="1" hangingPunct="1">
              <a:spcBef>
                <a:spcPts val="0"/>
              </a:spcBef>
              <a:spcAft>
                <a:spcPts val="1200"/>
              </a:spcAft>
              <a:buClr>
                <a:schemeClr val="accent1"/>
              </a:buClr>
              <a:buFont typeface="Arial" panose="020B0604020202020204" pitchFamily="34" charset="0"/>
              <a:buChar char="•"/>
            </a:pPr>
            <a:r>
              <a:rPr lang="en-US" altLang="en-US" dirty="0">
                <a:latin typeface="Calibri" panose="020F0502020204030204" pitchFamily="34" charset="0"/>
              </a:rPr>
              <a:t>Hold elections for all directors annually.</a:t>
            </a:r>
          </a:p>
          <a:p>
            <a:pPr lvl="1" eaLnBrk="1" hangingPunct="1">
              <a:spcBef>
                <a:spcPts val="0"/>
              </a:spcBef>
              <a:spcAft>
                <a:spcPts val="1200"/>
              </a:spcAft>
              <a:buClr>
                <a:schemeClr val="accent1"/>
              </a:buClr>
              <a:buFont typeface="Arial" panose="020B0604020202020204" pitchFamily="34" charset="0"/>
              <a:buChar char="•"/>
            </a:pPr>
            <a:r>
              <a:rPr lang="en-US" altLang="en-US" dirty="0">
                <a:latin typeface="Calibri" panose="020F0502020204030204" pitchFamily="34" charset="0"/>
              </a:rPr>
              <a:t>Appoint an independent lead director.</a:t>
            </a:r>
          </a:p>
          <a:p>
            <a:pPr lvl="1" eaLnBrk="1" hangingPunct="1">
              <a:spcBef>
                <a:spcPts val="0"/>
              </a:spcBef>
              <a:spcAft>
                <a:spcPts val="1200"/>
              </a:spcAft>
              <a:buClr>
                <a:schemeClr val="accent1"/>
              </a:buClr>
              <a:buFont typeface="Arial" panose="020B0604020202020204" pitchFamily="34" charset="0"/>
              <a:buChar char="•"/>
            </a:pPr>
            <a:r>
              <a:rPr lang="en-US" altLang="en-US" dirty="0">
                <a:latin typeface="Calibri" panose="020F0502020204030204" pitchFamily="34" charset="0"/>
              </a:rPr>
              <a:t>Diversify board membership.</a:t>
            </a:r>
          </a:p>
          <a:p>
            <a:pPr lvl="1" eaLnBrk="1" hangingPunct="1">
              <a:spcBef>
                <a:spcPts val="0"/>
              </a:spcBef>
              <a:spcAft>
                <a:spcPts val="1200"/>
              </a:spcAft>
              <a:buClr>
                <a:schemeClr val="accent1"/>
              </a:buClr>
              <a:buFont typeface="Arial" panose="020B0604020202020204" pitchFamily="34" charset="0"/>
              <a:buChar char="•"/>
            </a:pPr>
            <a:endParaRPr lang="en-US" altLang="en-US" dirty="0">
              <a:latin typeface="Calibri" panose="020F0502020204030204" pitchFamily="34" charset="0"/>
            </a:endParaRPr>
          </a:p>
          <a:p>
            <a:pPr lvl="0" eaLnBrk="1" hangingPunct="1">
              <a:buClr>
                <a:schemeClr val="accent1"/>
              </a:buClr>
              <a:buFont typeface="Arial" panose="020B0604020202020204" pitchFamily="34" charset="0"/>
              <a:buChar char="•"/>
            </a:pPr>
            <a:r>
              <a:rPr lang="en-US" altLang="en-US" b="1" dirty="0">
                <a:ea typeface="ＭＳ Ｐゴシック" charset="-128"/>
              </a:rPr>
              <a:t>Improving Corporate Governance Worldwide</a:t>
            </a:r>
          </a:p>
          <a:p>
            <a:pPr marL="0" indent="0" eaLnBrk="1" hangingPunct="1">
              <a:spcAft>
                <a:spcPts val="1200"/>
              </a:spcAft>
              <a:buNone/>
            </a:pPr>
            <a:r>
              <a:rPr lang="en-US" altLang="en-US" dirty="0">
                <a:latin typeface="Calibri" panose="020F0502020204030204" pitchFamily="34" charset="0"/>
                <a:ea typeface="MS PGothic" panose="020B0600070205080204" pitchFamily="34" charset="-128"/>
              </a:rPr>
              <a:t>OECD, representing 34 nations, issued a set of principles of corporate governance to serve as a benchmark for companies and policy makers worldwide.</a:t>
            </a:r>
          </a:p>
          <a:p>
            <a:pPr marL="0" indent="0" eaLnBrk="1" hangingPunct="1">
              <a:buNone/>
            </a:pPr>
            <a:r>
              <a:rPr lang="en-US" altLang="en-US" dirty="0">
                <a:latin typeface="Calibri" panose="020F0502020204030204" pitchFamily="34" charset="0"/>
                <a:ea typeface="MS PGothic" panose="020B0600070205080204" pitchFamily="34" charset="-128"/>
              </a:rPr>
              <a:t>The European Union has worked hard to modernize corporate governance practices and harmonize them across its member states. </a:t>
            </a:r>
          </a:p>
          <a:p>
            <a:pPr lvl="0" eaLnBrk="1" hangingPunct="1">
              <a:buClr>
                <a:schemeClr val="accent1"/>
              </a:buClr>
              <a:buFont typeface="Arial" panose="020B0604020202020204" pitchFamily="34" charset="0"/>
              <a:buChar char="•"/>
            </a:pPr>
            <a:endParaRPr lang="en-US" altLang="en-US" dirty="0"/>
          </a:p>
          <a:p>
            <a:endParaRPr lang="en-US"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8</a:t>
            </a:fld>
            <a:endParaRPr lang="en-US" altLang="en-US"/>
          </a:p>
        </p:txBody>
      </p:sp>
    </p:spTree>
    <p:extLst>
      <p:ext uri="{BB962C8B-B14F-4D97-AF65-F5344CB8AC3E}">
        <p14:creationId xmlns:p14="http://schemas.microsoft.com/office/powerpoint/2010/main" val="23466457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dirty="0">
                <a:latin typeface="Calibri" panose="020F0502020204030204" pitchFamily="34" charset="0"/>
                <a:ea typeface="Calibri" panose="020F0502020204030204" pitchFamily="34" charset="0"/>
                <a:cs typeface="MS PGothic" panose="020B0600070205080204" pitchFamily="34" charset="-128"/>
              </a:rPr>
              <a:t>Setting executive compensation is a key Board function.</a:t>
            </a:r>
          </a:p>
          <a:p>
            <a:pPr lvl="1" eaLnBrk="1" hangingPunct="1">
              <a:buClr>
                <a:schemeClr val="accent1"/>
              </a:buClr>
              <a:buFont typeface="Arial" panose="020B0604020202020204" pitchFamily="34" charset="0"/>
              <a:buChar char="•"/>
            </a:pPr>
            <a:r>
              <a:rPr lang="en-US" altLang="en-US" dirty="0">
                <a:ea typeface="Calibri" panose="020F0502020204030204" pitchFamily="34" charset="0"/>
                <a:cs typeface="MS PGothic" panose="020B0600070205080204" pitchFamily="34" charset="-128"/>
              </a:rPr>
              <a:t>The emergence of the modern, publicly held corporation in the late 1800s effectively separated ownership and control. </a:t>
            </a:r>
          </a:p>
          <a:p>
            <a:pPr lvl="1" eaLnBrk="1" hangingPunct="1">
              <a:buClr>
                <a:schemeClr val="accent1"/>
              </a:buClr>
              <a:buFont typeface="Arial" panose="020B0604020202020204" pitchFamily="34" charset="0"/>
              <a:buChar char="•"/>
            </a:pPr>
            <a:r>
              <a:rPr lang="en-US" altLang="en-US" dirty="0">
                <a:ea typeface="Calibri" panose="020F0502020204030204" pitchFamily="34" charset="0"/>
                <a:cs typeface="MS PGothic" panose="020B0600070205080204" pitchFamily="34" charset="-128"/>
              </a:rPr>
              <a:t>This development gave rise to the </a:t>
            </a:r>
            <a:r>
              <a:rPr lang="en-US" altLang="en-US" i="1" dirty="0">
                <a:ea typeface="Calibri" panose="020F0502020204030204" pitchFamily="34" charset="0"/>
                <a:cs typeface="MS PGothic" panose="020B0600070205080204" pitchFamily="34" charset="-128"/>
              </a:rPr>
              <a:t>agency problem: </a:t>
            </a:r>
            <a:r>
              <a:rPr lang="en-US" altLang="en-US" dirty="0">
                <a:ea typeface="Calibri" panose="020F0502020204030204" pitchFamily="34" charset="0"/>
                <a:cs typeface="MS PGothic" panose="020B0600070205080204" pitchFamily="34" charset="-128"/>
              </a:rPr>
              <a:t>as hired agents, managers might act to benefit themselves, rather than owners.</a:t>
            </a:r>
            <a:endParaRPr lang="en-US" altLang="en-US" i="1" dirty="0">
              <a:ea typeface="Calibri" panose="020F0502020204030204" pitchFamily="34" charset="0"/>
              <a:cs typeface="MS PGothic" panose="020B0600070205080204" pitchFamily="34" charset="-128"/>
            </a:endParaRPr>
          </a:p>
          <a:p>
            <a:pPr lvl="1" eaLnBrk="1" hangingPunct="1">
              <a:buClr>
                <a:schemeClr val="accent1"/>
              </a:buClr>
              <a:buFont typeface="Arial" panose="020B0604020202020204" pitchFamily="34" charset="0"/>
              <a:buChar char="•"/>
            </a:pPr>
            <a:r>
              <a:rPr lang="en-US" altLang="en-US" dirty="0">
                <a:ea typeface="Calibri" panose="020F0502020204030204" pitchFamily="34" charset="0"/>
                <a:cs typeface="MS PGothic" panose="020B0600070205080204" pitchFamily="34" charset="-128"/>
              </a:rPr>
              <a:t>Executive compensation is an important mechanism for aligning the interests of the corporation and its shareholders with those of its top managers.</a:t>
            </a:r>
          </a:p>
          <a:p>
            <a:pPr lvl="0" eaLnBrk="1" hangingPunct="1">
              <a:buClr>
                <a:schemeClr val="accent1"/>
              </a:buClr>
              <a:buFont typeface="Arial" panose="020B0604020202020204" pitchFamily="34" charset="0"/>
              <a:buChar char="•"/>
            </a:pPr>
            <a:endParaRPr lang="en-US" altLang="en-US" dirty="0">
              <a:ea typeface="Calibri" panose="020F0502020204030204" pitchFamily="34" charset="0"/>
              <a:cs typeface="MS PGothic" panose="020B0600070205080204" pitchFamily="34" charset="-128"/>
            </a:endParaRPr>
          </a:p>
          <a:p>
            <a:pPr marL="0" indent="0" eaLnBrk="1" hangingPunct="1">
              <a:buNone/>
            </a:pPr>
            <a:r>
              <a:rPr lang="en-US" altLang="en-US" dirty="0">
                <a:latin typeface="Calibri" panose="020F0502020204030204" pitchFamily="34" charset="0"/>
                <a:ea typeface="MS PGothic" panose="020B0600070205080204" pitchFamily="34" charset="-128"/>
              </a:rPr>
              <a:t>Many critics feel that this system is not working and executive pay has become excessive.</a:t>
            </a:r>
          </a:p>
          <a:p>
            <a:pPr marL="0" indent="0" eaLnBrk="1" hangingPunct="1">
              <a:buNone/>
            </a:pPr>
            <a:r>
              <a:rPr lang="en-US" altLang="en-US" dirty="0">
                <a:latin typeface="Calibri" panose="020F0502020204030204" pitchFamily="34" charset="0"/>
                <a:ea typeface="MS PGothic" panose="020B0600070205080204" pitchFamily="34" charset="-128"/>
              </a:rPr>
              <a:t>Executive compensation in the United States by international standards, is very high.</a:t>
            </a:r>
          </a:p>
          <a:p>
            <a:pPr lvl="1" eaLnBrk="1" hangingPunct="1">
              <a:buClr>
                <a:schemeClr val="accent1"/>
              </a:buClr>
              <a:buFont typeface="Arial" panose="020B0604020202020204" pitchFamily="34" charset="0"/>
              <a:buChar char="•"/>
            </a:pPr>
            <a:r>
              <a:rPr lang="en-US" altLang="en-US" dirty="0"/>
              <a:t>In 2017, the median total compensation of chief executives of the largest corporations in the United States was $17.5 million. </a:t>
            </a:r>
          </a:p>
          <a:p>
            <a:pPr lvl="1" eaLnBrk="1" hangingPunct="1">
              <a:buClr>
                <a:schemeClr val="accent1"/>
              </a:buClr>
              <a:buFont typeface="Arial" panose="020B0604020202020204" pitchFamily="34" charset="0"/>
              <a:buChar char="•"/>
            </a:pPr>
            <a:r>
              <a:rPr lang="en-US" altLang="en-US" dirty="0"/>
              <a:t>This total includes salaries, bonuses, the present value of retirement benefits, incentive plans, and stock options.</a:t>
            </a:r>
          </a:p>
          <a:p>
            <a:pPr lvl="0" eaLnBrk="1" hangingPunct="1">
              <a:buClr>
                <a:schemeClr val="accent1"/>
              </a:buClr>
              <a:buFont typeface="Arial" panose="020B0604020202020204" pitchFamily="34" charset="0"/>
              <a:buChar char="•"/>
            </a:pPr>
            <a:endParaRPr lang="en-US" altLang="en-US" dirty="0">
              <a:ea typeface="Calibri" panose="020F0502020204030204" pitchFamily="34" charset="0"/>
              <a:cs typeface="MS PGothic" panose="020B0600070205080204" pitchFamily="34" charset="-128"/>
            </a:endParaRPr>
          </a:p>
          <a:p>
            <a:endParaRPr lang="en-US" dirty="0"/>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9</a:t>
            </a:fld>
            <a:endParaRPr lang="en-US" altLang="en-US"/>
          </a:p>
        </p:txBody>
      </p:sp>
    </p:spTree>
    <p:extLst>
      <p:ext uri="{BB962C8B-B14F-4D97-AF65-F5344CB8AC3E}">
        <p14:creationId xmlns:p14="http://schemas.microsoft.com/office/powerpoint/2010/main" val="35293243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Blank">
    <p:spTree>
      <p:nvGrpSpPr>
        <p:cNvPr id="1" name=""/>
        <p:cNvGrpSpPr/>
        <p:nvPr/>
      </p:nvGrpSpPr>
      <p:grpSpPr>
        <a:xfrm>
          <a:off x="0" y="0"/>
          <a:ext cx="0" cy="0"/>
          <a:chOff x="0" y="0"/>
          <a:chExt cx="0" cy="0"/>
        </a:xfrm>
      </p:grpSpPr>
      <p:sp>
        <p:nvSpPr>
          <p:cNvPr id="12" name="Text Placeholder 6"/>
          <p:cNvSpPr>
            <a:spLocks noGrp="1"/>
          </p:cNvSpPr>
          <p:nvPr>
            <p:ph type="body" sz="quarter" idx="10"/>
          </p:nvPr>
        </p:nvSpPr>
        <p:spPr>
          <a:xfrm>
            <a:off x="0" y="2133600"/>
            <a:ext cx="9144000" cy="762000"/>
          </a:xfrm>
          <a:prstGeom prst="rect">
            <a:avLst/>
          </a:prstGeom>
        </p:spPr>
        <p:txBody>
          <a:bodyPr/>
          <a:lstStyle>
            <a:lvl1pPr marL="0" indent="0" algn="ctr">
              <a:buNone/>
              <a:defRPr sz="4800" b="0">
                <a:solidFill>
                  <a:schemeClr val="accent3"/>
                </a:solidFill>
              </a:defRPr>
            </a:lvl1pPr>
          </a:lstStyle>
          <a:p>
            <a:pPr lvl="0"/>
            <a:r>
              <a:rPr lang="en-US"/>
              <a:t>Click to edit Master text styles</a:t>
            </a:r>
          </a:p>
        </p:txBody>
      </p:sp>
      <p:sp>
        <p:nvSpPr>
          <p:cNvPr id="3" name="Text Placeholder 6"/>
          <p:cNvSpPr>
            <a:spLocks noGrp="1"/>
          </p:cNvSpPr>
          <p:nvPr>
            <p:ph type="body" sz="quarter" idx="11"/>
          </p:nvPr>
        </p:nvSpPr>
        <p:spPr>
          <a:xfrm>
            <a:off x="0" y="2895600"/>
            <a:ext cx="9144000" cy="762000"/>
          </a:xfrm>
          <a:prstGeom prst="rect">
            <a:avLst/>
          </a:prstGeom>
        </p:spPr>
        <p:txBody>
          <a:bodyPr/>
          <a:lstStyle>
            <a:lvl1pPr marL="0" indent="0" algn="ctr">
              <a:buNone/>
              <a:defRPr sz="4800" b="1">
                <a:solidFill>
                  <a:schemeClr val="accent3"/>
                </a:solidFill>
              </a:defRPr>
            </a:lvl1pPr>
          </a:lstStyle>
          <a:p>
            <a:pPr lvl="0"/>
            <a:r>
              <a:rPr lang="en-US"/>
              <a:t>Click to edit Master text styles</a:t>
            </a:r>
          </a:p>
        </p:txBody>
      </p:sp>
      <p:sp>
        <p:nvSpPr>
          <p:cNvPr id="4"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604708661"/>
      </p:ext>
    </p:extLst>
  </p:cSld>
  <p:clrMapOvr>
    <a:overrideClrMapping bg1="lt1" tx1="dk1" bg2="lt2" tx2="dk2" accent1="accent1" accent2="accent2" accent3="accent3" accent4="accent4" accent5="accent5" accent6="accent6" hlink="hlink" folHlink="folHlink"/>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dirty="0"/>
              <a:t>Click to edit Master title style</a:t>
            </a:r>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5" name="Footer Placeholder 4"/>
          <p:cNvSpPr>
            <a:spLocks noGrp="1"/>
          </p:cNvSpPr>
          <p:nvPr>
            <p:ph type="ftr" sz="quarter" idx="11"/>
          </p:nvPr>
        </p:nvSpPr>
        <p:spPr>
          <a:xfrm>
            <a:off x="3028950" y="6356350"/>
            <a:ext cx="30861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6" name="Slide Number Placeholder 5"/>
          <p:cNvSpPr>
            <a:spLocks noGrp="1"/>
          </p:cNvSpPr>
          <p:nvPr>
            <p:ph type="sldNum" sz="quarter" idx="12"/>
          </p:nvPr>
        </p:nvSpPr>
        <p:spPr>
          <a:xfrm>
            <a:off x="64579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FB2BDE1C-EA68-4DAC-A00B-75426D0666C6}" type="slidenum">
              <a:rPr lang="en-US" altLang="en-US"/>
              <a:pPr>
                <a:defRPr/>
              </a:pPr>
              <a:t>‹#›</a:t>
            </a:fld>
            <a:endParaRPr lang="en-US" altLang="en-US"/>
          </a:p>
        </p:txBody>
      </p:sp>
      <p:sp>
        <p:nvSpPr>
          <p:cNvPr id="7" name="Title 3" hidden="1"/>
          <p:cNvSpPr txBox="1">
            <a:spLocks/>
          </p:cNvSpPr>
          <p:nvPr userDrawn="1"/>
        </p:nvSpPr>
        <p:spPr>
          <a:xfrm>
            <a:off x="457200" y="292100"/>
            <a:ext cx="8229600" cy="1384300"/>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mj-cs"/>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5pPr>
            <a:lvl6pPr marL="457200" algn="l" defTabSz="685800" rtl="0" fontAlgn="base">
              <a:lnSpc>
                <a:spcPct val="90000"/>
              </a:lnSpc>
              <a:spcBef>
                <a:spcPct val="0"/>
              </a:spcBef>
              <a:spcAft>
                <a:spcPct val="0"/>
              </a:spcAft>
              <a:defRPr sz="3300">
                <a:solidFill>
                  <a:schemeClr val="tx1"/>
                </a:solidFill>
                <a:latin typeface="Calibri Light" charset="0"/>
              </a:defRPr>
            </a:lvl6pPr>
            <a:lvl7pPr marL="914400" algn="l" defTabSz="685800" rtl="0" fontAlgn="base">
              <a:lnSpc>
                <a:spcPct val="90000"/>
              </a:lnSpc>
              <a:spcBef>
                <a:spcPct val="0"/>
              </a:spcBef>
              <a:spcAft>
                <a:spcPct val="0"/>
              </a:spcAft>
              <a:defRPr sz="3300">
                <a:solidFill>
                  <a:schemeClr val="tx1"/>
                </a:solidFill>
                <a:latin typeface="Calibri Light" charset="0"/>
              </a:defRPr>
            </a:lvl7pPr>
            <a:lvl8pPr marL="1371600" algn="l" defTabSz="685800" rtl="0" fontAlgn="base">
              <a:lnSpc>
                <a:spcPct val="90000"/>
              </a:lnSpc>
              <a:spcBef>
                <a:spcPct val="0"/>
              </a:spcBef>
              <a:spcAft>
                <a:spcPct val="0"/>
              </a:spcAft>
              <a:defRPr sz="3300">
                <a:solidFill>
                  <a:schemeClr val="tx1"/>
                </a:solidFill>
                <a:latin typeface="Calibri Light" charset="0"/>
              </a:defRPr>
            </a:lvl8pPr>
            <a:lvl9pPr marL="1828800" algn="l" defTabSz="685800" rtl="0" fontAlgn="base">
              <a:lnSpc>
                <a:spcPct val="90000"/>
              </a:lnSpc>
              <a:spcBef>
                <a:spcPct val="0"/>
              </a:spcBef>
              <a:spcAft>
                <a:spcPct val="0"/>
              </a:spcAft>
              <a:defRPr sz="3300">
                <a:solidFill>
                  <a:schemeClr val="tx1"/>
                </a:solidFill>
                <a:latin typeface="Calibri Light" charset="0"/>
              </a:defRPr>
            </a:lvl9pPr>
          </a:lstStyle>
          <a:p>
            <a:pPr algn="ctr"/>
            <a:r>
              <a:rPr lang="en-GB"/>
              <a:t>Chapter 10</a:t>
            </a:r>
            <a:endParaRPr lang="en-GB" dirty="0"/>
          </a:p>
        </p:txBody>
      </p:sp>
    </p:spTree>
    <p:extLst>
      <p:ext uri="{BB962C8B-B14F-4D97-AF65-F5344CB8AC3E}">
        <p14:creationId xmlns:p14="http://schemas.microsoft.com/office/powerpoint/2010/main" val="2766574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3" name="Footer Placeholder 2"/>
          <p:cNvSpPr>
            <a:spLocks noGrp="1"/>
          </p:cNvSpPr>
          <p:nvPr>
            <p:ph type="ftr" sz="quarter" idx="11"/>
          </p:nvPr>
        </p:nvSpPr>
        <p:spPr>
          <a:xfrm>
            <a:off x="3028950" y="6356350"/>
            <a:ext cx="30861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4" name="Slide Number Placeholder 3"/>
          <p:cNvSpPr>
            <a:spLocks noGrp="1"/>
          </p:cNvSpPr>
          <p:nvPr>
            <p:ph type="sldNum" sz="quarter" idx="12"/>
          </p:nvPr>
        </p:nvSpPr>
        <p:spPr>
          <a:xfrm>
            <a:off x="64579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B279093E-E8E5-487A-A7CC-02FEB01E1E76}" type="slidenum">
              <a:rPr lang="en-US" altLang="en-US"/>
              <a:pPr>
                <a:defRPr/>
              </a:pPr>
              <a:t>‹#›</a:t>
            </a:fld>
            <a:endParaRPr lang="en-US" altLang="en-US"/>
          </a:p>
        </p:txBody>
      </p:sp>
      <p:sp>
        <p:nvSpPr>
          <p:cNvPr id="5"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2478152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5" name="Title 3"/>
          <p:cNvSpPr>
            <a:spLocks noGrp="1"/>
          </p:cNvSpPr>
          <p:nvPr>
            <p:ph type="title" hasCustomPrompt="1"/>
          </p:nvPr>
        </p:nvSpPr>
        <p:spPr>
          <a:xfrm>
            <a:off x="457200" y="63500"/>
            <a:ext cx="8229600" cy="1384300"/>
          </a:xfrm>
          <a:prstGeom prst="rect">
            <a:avLst/>
          </a:prstGeom>
        </p:spPr>
        <p:txBody>
          <a:bodyPr/>
          <a:lstStyle>
            <a:lvl1pPr>
              <a:defRPr sz="3400" b="1">
                <a:solidFill>
                  <a:srgbClr val="125F9A"/>
                </a:solidFill>
                <a:latin typeface="+mn-lt"/>
              </a:defRPr>
            </a:lvl1pPr>
          </a:lstStyle>
          <a:p>
            <a:pPr algn="ctr"/>
            <a:r>
              <a:rPr lang="en-GB" dirty="0"/>
              <a:t>Chapter 7</a:t>
            </a:r>
          </a:p>
        </p:txBody>
      </p:sp>
      <p:sp>
        <p:nvSpPr>
          <p:cNvPr id="2" name="TextBox 1"/>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13-</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
        <p:nvSpPr>
          <p:cNvPr id="7" name="Content Placeholder 6"/>
          <p:cNvSpPr>
            <a:spLocks noGrp="1"/>
          </p:cNvSpPr>
          <p:nvPr>
            <p:ph sz="quarter" idx="12"/>
          </p:nvPr>
        </p:nvSpPr>
        <p:spPr>
          <a:xfrm>
            <a:off x="5257800" y="5638800"/>
            <a:ext cx="2362200" cy="304800"/>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US" dirty="0"/>
              <a:t>Edit Master text</a:t>
            </a:r>
          </a:p>
        </p:txBody>
      </p:sp>
      <p:sp>
        <p:nvSpPr>
          <p:cNvPr id="10" name="Content Placeholder 9"/>
          <p:cNvSpPr>
            <a:spLocks noGrp="1"/>
          </p:cNvSpPr>
          <p:nvPr>
            <p:ph sz="quarter" idx="13"/>
          </p:nvPr>
        </p:nvSpPr>
        <p:spPr>
          <a:xfrm>
            <a:off x="1600200" y="5638800"/>
            <a:ext cx="3048000" cy="533400"/>
          </a:xfrm>
          <a:prstGeom prst="rect">
            <a:avLst/>
          </a:prstGeom>
        </p:spPr>
        <p:txBody>
          <a:bodyPr/>
          <a:lstStyle>
            <a:lvl1pPr marL="0" indent="0" algn="ctr">
              <a:buNone/>
              <a:defRPr sz="1000">
                <a:latin typeface="Times New Roman" panose="02020603050405020304" pitchFamily="18" charset="0"/>
                <a:cs typeface="Times New Roman" panose="02020603050405020304" pitchFamily="18" charset="0"/>
              </a:defRPr>
            </a:lvl1pPr>
          </a:lstStyle>
          <a:p>
            <a:pPr lvl="0"/>
            <a:r>
              <a:rPr lang="en-US" dirty="0"/>
              <a:t>Edit Master text styles</a:t>
            </a:r>
          </a:p>
        </p:txBody>
      </p:sp>
    </p:spTree>
    <p:extLst>
      <p:ext uri="{BB962C8B-B14F-4D97-AF65-F5344CB8AC3E}">
        <p14:creationId xmlns:p14="http://schemas.microsoft.com/office/powerpoint/2010/main" val="92014979"/>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5" name="Title 3"/>
          <p:cNvSpPr>
            <a:spLocks noGrp="1"/>
          </p:cNvSpPr>
          <p:nvPr>
            <p:ph type="title" hasCustomPrompt="1"/>
          </p:nvPr>
        </p:nvSpPr>
        <p:spPr>
          <a:xfrm>
            <a:off x="457200" y="63500"/>
            <a:ext cx="8229600" cy="1384300"/>
          </a:xfrm>
          <a:prstGeom prst="rect">
            <a:avLst/>
          </a:prstGeom>
        </p:spPr>
        <p:txBody>
          <a:bodyPr/>
          <a:lstStyle>
            <a:lvl1pPr>
              <a:defRPr sz="3400" b="1">
                <a:solidFill>
                  <a:srgbClr val="125F9A"/>
                </a:solidFill>
                <a:latin typeface="+mn-lt"/>
              </a:defRPr>
            </a:lvl1pPr>
          </a:lstStyle>
          <a:p>
            <a:pPr algn="ctr"/>
            <a:r>
              <a:rPr lang="en-GB" dirty="0"/>
              <a:t>Chapter 7</a:t>
            </a:r>
          </a:p>
        </p:txBody>
      </p:sp>
      <p:sp>
        <p:nvSpPr>
          <p:cNvPr id="2" name="TextBox 1"/>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13-</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
        <p:nvSpPr>
          <p:cNvPr id="7" name="Content Placeholder 6"/>
          <p:cNvSpPr>
            <a:spLocks noGrp="1"/>
          </p:cNvSpPr>
          <p:nvPr>
            <p:ph sz="quarter" idx="12"/>
          </p:nvPr>
        </p:nvSpPr>
        <p:spPr>
          <a:xfrm>
            <a:off x="5257800" y="5638800"/>
            <a:ext cx="2362200" cy="304800"/>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US" dirty="0"/>
              <a:t>Edit Master text</a:t>
            </a:r>
          </a:p>
        </p:txBody>
      </p:sp>
      <p:sp>
        <p:nvSpPr>
          <p:cNvPr id="10" name="Content Placeholder 9"/>
          <p:cNvSpPr>
            <a:spLocks noGrp="1"/>
          </p:cNvSpPr>
          <p:nvPr>
            <p:ph sz="quarter" idx="13"/>
          </p:nvPr>
        </p:nvSpPr>
        <p:spPr>
          <a:xfrm>
            <a:off x="1600200" y="5638800"/>
            <a:ext cx="3048000" cy="533400"/>
          </a:xfrm>
          <a:prstGeom prst="rect">
            <a:avLst/>
          </a:prstGeom>
        </p:spPr>
        <p:txBody>
          <a:bodyPr/>
          <a:lstStyle>
            <a:lvl1pPr marL="0" indent="0" algn="ctr">
              <a:buNone/>
              <a:defRPr sz="1000">
                <a:latin typeface="Times New Roman" panose="02020603050405020304" pitchFamily="18" charset="0"/>
                <a:cs typeface="Times New Roman" panose="02020603050405020304" pitchFamily="18" charset="0"/>
              </a:defRPr>
            </a:lvl1pPr>
          </a:lstStyle>
          <a:p>
            <a:pPr lvl="0"/>
            <a:r>
              <a:rPr lang="en-US" dirty="0"/>
              <a:t>Edit Master text styles</a:t>
            </a:r>
          </a:p>
        </p:txBody>
      </p:sp>
    </p:spTree>
    <p:extLst>
      <p:ext uri="{BB962C8B-B14F-4D97-AF65-F5344CB8AC3E}">
        <p14:creationId xmlns:p14="http://schemas.microsoft.com/office/powerpoint/2010/main" val="1717039993"/>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5" name="Title 3"/>
          <p:cNvSpPr>
            <a:spLocks noGrp="1"/>
          </p:cNvSpPr>
          <p:nvPr>
            <p:ph type="title" hasCustomPrompt="1"/>
          </p:nvPr>
        </p:nvSpPr>
        <p:spPr>
          <a:xfrm>
            <a:off x="457200" y="63500"/>
            <a:ext cx="8229600" cy="1384300"/>
          </a:xfrm>
          <a:prstGeom prst="rect">
            <a:avLst/>
          </a:prstGeom>
        </p:spPr>
        <p:txBody>
          <a:bodyPr/>
          <a:lstStyle>
            <a:lvl1pPr>
              <a:defRPr sz="3400" b="1">
                <a:solidFill>
                  <a:srgbClr val="125F9A"/>
                </a:solidFill>
                <a:latin typeface="+mn-lt"/>
              </a:defRPr>
            </a:lvl1pPr>
          </a:lstStyle>
          <a:p>
            <a:pPr algn="ctr"/>
            <a:r>
              <a:rPr lang="en-GB" dirty="0"/>
              <a:t>Chapter 7</a:t>
            </a:r>
          </a:p>
        </p:txBody>
      </p:sp>
      <p:sp>
        <p:nvSpPr>
          <p:cNvPr id="2" name="TextBox 1"/>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13-</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
        <p:nvSpPr>
          <p:cNvPr id="7" name="Content Placeholder 6"/>
          <p:cNvSpPr>
            <a:spLocks noGrp="1"/>
          </p:cNvSpPr>
          <p:nvPr>
            <p:ph sz="quarter" idx="12"/>
          </p:nvPr>
        </p:nvSpPr>
        <p:spPr>
          <a:xfrm>
            <a:off x="5257800" y="5638800"/>
            <a:ext cx="2362200" cy="304800"/>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US" dirty="0"/>
              <a:t>Edit Master text</a:t>
            </a:r>
          </a:p>
        </p:txBody>
      </p:sp>
      <p:sp>
        <p:nvSpPr>
          <p:cNvPr id="10" name="Content Placeholder 9"/>
          <p:cNvSpPr>
            <a:spLocks noGrp="1"/>
          </p:cNvSpPr>
          <p:nvPr>
            <p:ph sz="quarter" idx="13"/>
          </p:nvPr>
        </p:nvSpPr>
        <p:spPr>
          <a:xfrm>
            <a:off x="1600200" y="5638800"/>
            <a:ext cx="3048000" cy="533400"/>
          </a:xfrm>
          <a:prstGeom prst="rect">
            <a:avLst/>
          </a:prstGeom>
        </p:spPr>
        <p:txBody>
          <a:bodyPr/>
          <a:lstStyle>
            <a:lvl1pPr marL="0" indent="0" algn="ctr">
              <a:buNone/>
              <a:defRPr sz="1000">
                <a:latin typeface="Times New Roman" panose="02020603050405020304" pitchFamily="18" charset="0"/>
                <a:cs typeface="Times New Roman" panose="02020603050405020304" pitchFamily="18" charset="0"/>
              </a:defRPr>
            </a:lvl1pPr>
          </a:lstStyle>
          <a:p>
            <a:pPr lvl="0"/>
            <a:r>
              <a:rPr lang="en-US" dirty="0"/>
              <a:t>Edit Master text styles</a:t>
            </a:r>
          </a:p>
        </p:txBody>
      </p:sp>
    </p:spTree>
    <p:extLst>
      <p:ext uri="{BB962C8B-B14F-4D97-AF65-F5344CB8AC3E}">
        <p14:creationId xmlns:p14="http://schemas.microsoft.com/office/powerpoint/2010/main" val="2551043209"/>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5" name="Title 3"/>
          <p:cNvSpPr>
            <a:spLocks noGrp="1"/>
          </p:cNvSpPr>
          <p:nvPr>
            <p:ph type="title" hasCustomPrompt="1"/>
          </p:nvPr>
        </p:nvSpPr>
        <p:spPr>
          <a:xfrm>
            <a:off x="457200" y="63500"/>
            <a:ext cx="8229600" cy="1384300"/>
          </a:xfrm>
          <a:prstGeom prst="rect">
            <a:avLst/>
          </a:prstGeom>
        </p:spPr>
        <p:txBody>
          <a:bodyPr/>
          <a:lstStyle>
            <a:lvl1pPr>
              <a:defRPr sz="3400" b="1">
                <a:solidFill>
                  <a:srgbClr val="125F9A"/>
                </a:solidFill>
                <a:latin typeface="+mn-lt"/>
              </a:defRPr>
            </a:lvl1pPr>
          </a:lstStyle>
          <a:p>
            <a:pPr algn="ctr"/>
            <a:r>
              <a:rPr lang="en-GB" dirty="0"/>
              <a:t>Chapter 7</a:t>
            </a:r>
          </a:p>
        </p:txBody>
      </p:sp>
      <p:sp>
        <p:nvSpPr>
          <p:cNvPr id="2" name="TextBox 1"/>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13-</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
        <p:nvSpPr>
          <p:cNvPr id="7" name="Content Placeholder 6"/>
          <p:cNvSpPr>
            <a:spLocks noGrp="1"/>
          </p:cNvSpPr>
          <p:nvPr>
            <p:ph sz="quarter" idx="12"/>
          </p:nvPr>
        </p:nvSpPr>
        <p:spPr>
          <a:xfrm>
            <a:off x="5257800" y="5638800"/>
            <a:ext cx="2362200" cy="304800"/>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US" dirty="0"/>
              <a:t>Edit Master text</a:t>
            </a:r>
          </a:p>
        </p:txBody>
      </p:sp>
      <p:sp>
        <p:nvSpPr>
          <p:cNvPr id="10" name="Content Placeholder 9"/>
          <p:cNvSpPr>
            <a:spLocks noGrp="1"/>
          </p:cNvSpPr>
          <p:nvPr>
            <p:ph sz="quarter" idx="13"/>
          </p:nvPr>
        </p:nvSpPr>
        <p:spPr>
          <a:xfrm>
            <a:off x="1600200" y="5638800"/>
            <a:ext cx="3048000" cy="533400"/>
          </a:xfrm>
          <a:prstGeom prst="rect">
            <a:avLst/>
          </a:prstGeom>
        </p:spPr>
        <p:txBody>
          <a:bodyPr/>
          <a:lstStyle>
            <a:lvl1pPr marL="0" indent="0" algn="ctr">
              <a:buNone/>
              <a:defRPr sz="1000">
                <a:latin typeface="Times New Roman" panose="02020603050405020304" pitchFamily="18" charset="0"/>
                <a:cs typeface="Times New Roman" panose="02020603050405020304" pitchFamily="18" charset="0"/>
              </a:defRPr>
            </a:lvl1pPr>
          </a:lstStyle>
          <a:p>
            <a:pPr lvl="0"/>
            <a:r>
              <a:rPr lang="en-US" dirty="0"/>
              <a:t>Edit Master text styles</a:t>
            </a:r>
          </a:p>
        </p:txBody>
      </p:sp>
    </p:spTree>
    <p:extLst>
      <p:ext uri="{BB962C8B-B14F-4D97-AF65-F5344CB8AC3E}">
        <p14:creationId xmlns:p14="http://schemas.microsoft.com/office/powerpoint/2010/main" val="2187687944"/>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5" name="Title 3"/>
          <p:cNvSpPr>
            <a:spLocks noGrp="1"/>
          </p:cNvSpPr>
          <p:nvPr>
            <p:ph type="title" hasCustomPrompt="1"/>
          </p:nvPr>
        </p:nvSpPr>
        <p:spPr>
          <a:xfrm>
            <a:off x="457200" y="63500"/>
            <a:ext cx="8229600" cy="1384300"/>
          </a:xfrm>
          <a:prstGeom prst="rect">
            <a:avLst/>
          </a:prstGeom>
        </p:spPr>
        <p:txBody>
          <a:bodyPr/>
          <a:lstStyle>
            <a:lvl1pPr>
              <a:defRPr sz="3400" b="1">
                <a:solidFill>
                  <a:srgbClr val="125F9A"/>
                </a:solidFill>
                <a:latin typeface="+mn-lt"/>
              </a:defRPr>
            </a:lvl1pPr>
          </a:lstStyle>
          <a:p>
            <a:pPr algn="ctr"/>
            <a:r>
              <a:rPr lang="en-GB" dirty="0"/>
              <a:t>Chapter 7</a:t>
            </a:r>
          </a:p>
        </p:txBody>
      </p:sp>
      <p:sp>
        <p:nvSpPr>
          <p:cNvPr id="2" name="TextBox 1"/>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13-</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
        <p:nvSpPr>
          <p:cNvPr id="7" name="Content Placeholder 6"/>
          <p:cNvSpPr>
            <a:spLocks noGrp="1"/>
          </p:cNvSpPr>
          <p:nvPr>
            <p:ph sz="quarter" idx="12"/>
          </p:nvPr>
        </p:nvSpPr>
        <p:spPr>
          <a:xfrm>
            <a:off x="5257800" y="5638800"/>
            <a:ext cx="2362200" cy="304800"/>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US" dirty="0"/>
              <a:t>Edit Master text</a:t>
            </a:r>
          </a:p>
        </p:txBody>
      </p:sp>
      <p:sp>
        <p:nvSpPr>
          <p:cNvPr id="10" name="Content Placeholder 9"/>
          <p:cNvSpPr>
            <a:spLocks noGrp="1"/>
          </p:cNvSpPr>
          <p:nvPr>
            <p:ph sz="quarter" idx="13"/>
          </p:nvPr>
        </p:nvSpPr>
        <p:spPr>
          <a:xfrm>
            <a:off x="1600200" y="5638800"/>
            <a:ext cx="3048000" cy="533400"/>
          </a:xfrm>
          <a:prstGeom prst="rect">
            <a:avLst/>
          </a:prstGeom>
        </p:spPr>
        <p:txBody>
          <a:bodyPr/>
          <a:lstStyle>
            <a:lvl1pPr marL="0" indent="0" algn="ctr">
              <a:buNone/>
              <a:defRPr sz="1000">
                <a:latin typeface="Times New Roman" panose="02020603050405020304" pitchFamily="18" charset="0"/>
                <a:cs typeface="Times New Roman" panose="02020603050405020304" pitchFamily="18" charset="0"/>
              </a:defRPr>
            </a:lvl1pPr>
          </a:lstStyle>
          <a:p>
            <a:pPr lvl="0"/>
            <a:r>
              <a:rPr lang="en-US" dirty="0"/>
              <a:t>Edit Master text styles</a:t>
            </a:r>
          </a:p>
        </p:txBody>
      </p:sp>
    </p:spTree>
    <p:extLst>
      <p:ext uri="{BB962C8B-B14F-4D97-AF65-F5344CB8AC3E}">
        <p14:creationId xmlns:p14="http://schemas.microsoft.com/office/powerpoint/2010/main" val="910194432"/>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losingSlide">
    <p:spTree>
      <p:nvGrpSpPr>
        <p:cNvPr id="1" name=""/>
        <p:cNvGrpSpPr/>
        <p:nvPr/>
      </p:nvGrpSpPr>
      <p:grpSpPr>
        <a:xfrm>
          <a:off x="0" y="0"/>
          <a:ext cx="0" cy="0"/>
          <a:chOff x="0" y="0"/>
          <a:chExt cx="0" cy="0"/>
        </a:xfrm>
      </p:grpSpPr>
      <p:sp>
        <p:nvSpPr>
          <p:cNvPr id="2" name="Hidden Slide Title">
            <a:extLst>
              <a:ext uri="{FF2B5EF4-FFF2-40B4-BE49-F238E27FC236}">
                <a16:creationId xmlns:a16="http://schemas.microsoft.com/office/drawing/2014/main" id="{D3229D0C-04EF-482F-B26C-8D49CD33DBE3}"/>
              </a:ext>
            </a:extLst>
          </p:cNvPr>
          <p:cNvSpPr>
            <a:spLocks noGrp="1"/>
          </p:cNvSpPr>
          <p:nvPr>
            <p:ph type="title" hasCustomPrompt="1"/>
          </p:nvPr>
        </p:nvSpPr>
        <p:spPr>
          <a:xfrm>
            <a:off x="3425949" y="418391"/>
            <a:ext cx="2292103" cy="291823"/>
          </a:xfrm>
          <a:prstGeom prst="rect">
            <a:avLst/>
          </a:prstGeom>
        </p:spPr>
        <p:txBody>
          <a:bodyPr/>
          <a:lstStyle>
            <a:lvl1pPr>
              <a:defRPr>
                <a:solidFill>
                  <a:schemeClr val="tx1"/>
                </a:solidFill>
              </a:defRPr>
            </a:lvl1pPr>
          </a:lstStyle>
          <a:p>
            <a:r>
              <a:rPr lang="en-US" dirty="0"/>
              <a:t>Add hidden title here </a:t>
            </a:r>
          </a:p>
        </p:txBody>
      </p:sp>
      <p:pic>
        <p:nvPicPr>
          <p:cNvPr id="6" name="MGH Logo" descr="McGraw-Hill Education Logo">
            <a:extLst>
              <a:ext uri="{FF2B5EF4-FFF2-40B4-BE49-F238E27FC236}">
                <a16:creationId xmlns:a16="http://schemas.microsoft.com/office/drawing/2014/main" id="{60DCFDF5-2A5B-440E-888A-BC0BFEF9FF5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0211" y="1005697"/>
            <a:ext cx="2443579" cy="2443579"/>
          </a:xfrm>
          <a:prstGeom prst="rect">
            <a:avLst/>
          </a:prstGeom>
        </p:spPr>
      </p:pic>
      <p:sp>
        <p:nvSpPr>
          <p:cNvPr id="3" name="Long Copyright">
            <a:extLst>
              <a:ext uri="{FF2B5EF4-FFF2-40B4-BE49-F238E27FC236}">
                <a16:creationId xmlns:a16="http://schemas.microsoft.com/office/drawing/2014/main" id="{9AB572CE-E262-4FA6-8D47-02F068ADD1BE}"/>
              </a:ext>
            </a:extLst>
          </p:cNvPr>
          <p:cNvSpPr>
            <a:spLocks noGrp="1"/>
          </p:cNvSpPr>
          <p:nvPr>
            <p:ph type="ftr" sz="quarter" idx="10"/>
          </p:nvPr>
        </p:nvSpPr>
        <p:spPr>
          <a:xfrm>
            <a:off x="0" y="6487064"/>
            <a:ext cx="9144000" cy="370936"/>
          </a:xfrm>
          <a:prstGeom prst="rect">
            <a:avLst/>
          </a:prstGeom>
        </p:spPr>
        <p:txBody>
          <a:bodyPr/>
          <a:lstStyle>
            <a:lvl1pPr algn="ctr">
              <a:defRPr/>
            </a:lvl1pPr>
          </a:lstStyle>
          <a:p>
            <a:pPr defTabSz="457200">
              <a:spcBef>
                <a:spcPct val="20000"/>
              </a:spcBef>
              <a:defRPr/>
            </a:pPr>
            <a:r>
              <a:rPr lang="en-US" dirty="0"/>
              <a:t>© &lt; add the year&gt; McGraw-Hill Education. All rights reserved. Authorized only for instructor use in the classroom.</a:t>
            </a:r>
          </a:p>
          <a:p>
            <a:pPr defTabSz="457200">
              <a:spcBef>
                <a:spcPct val="20000"/>
              </a:spcBef>
              <a:defRPr/>
            </a:pPr>
            <a:r>
              <a:rPr lang="en-US" dirty="0"/>
              <a:t>No reproduction or further distribution permitted without the prior written consent of McGraw-Hill Education.</a:t>
            </a:r>
          </a:p>
        </p:txBody>
      </p:sp>
      <p:sp>
        <p:nvSpPr>
          <p:cNvPr id="9" name="MGH Tagline">
            <a:extLst>
              <a:ext uri="{FF2B5EF4-FFF2-40B4-BE49-F238E27FC236}">
                <a16:creationId xmlns:a16="http://schemas.microsoft.com/office/drawing/2014/main" id="{F040BF5C-A78D-440C-93DF-72F3F641F3F1}"/>
              </a:ext>
            </a:extLst>
          </p:cNvPr>
          <p:cNvSpPr txBox="1"/>
          <p:nvPr userDrawn="1"/>
        </p:nvSpPr>
        <p:spPr>
          <a:xfrm>
            <a:off x="1730746" y="3796682"/>
            <a:ext cx="5682508" cy="4690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4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Because learning changes everything.</a:t>
            </a:r>
            <a:r>
              <a:rPr kumimoji="0" lang="en-US" sz="1400" b="0" i="0" u="none" strike="noStrike" kern="1200" cap="none" spc="40" normalizeH="0" baseline="60000" noProof="0" dirty="0">
                <a:ln>
                  <a:noFill/>
                </a:ln>
                <a:solidFill>
                  <a:srgbClr val="000000"/>
                </a:solidFill>
                <a:effectLst/>
                <a:uLnTx/>
                <a:uFillTx/>
                <a:latin typeface="Arial" panose="020B0604020202020204" pitchFamily="34" charset="0"/>
                <a:ea typeface="Calibri" panose="020F0502020204030204" pitchFamily="34" charset="0"/>
                <a:cs typeface="+mn-cs"/>
              </a:rPr>
              <a:t>®</a:t>
            </a:r>
            <a:endParaRPr kumimoji="0" lang="en-US" sz="2400" b="0" i="0" u="none" strike="noStrike" kern="1200" cap="none" spc="40" normalizeH="0" baseline="60000" noProof="0" dirty="0">
              <a:ln>
                <a:noFill/>
              </a:ln>
              <a:solidFill>
                <a:srgbClr val="000000"/>
              </a:solidFill>
              <a:effectLst/>
              <a:uLnTx/>
              <a:uFillTx/>
              <a:latin typeface="+mn-lt"/>
              <a:ea typeface="+mn-ea"/>
              <a:cs typeface="+mn-cs"/>
            </a:endParaRPr>
          </a:p>
        </p:txBody>
      </p:sp>
      <p:sp>
        <p:nvSpPr>
          <p:cNvPr id="10" name="MGH URL">
            <a:extLst>
              <a:ext uri="{FF2B5EF4-FFF2-40B4-BE49-F238E27FC236}">
                <a16:creationId xmlns:a16="http://schemas.microsoft.com/office/drawing/2014/main" id="{2215B5DD-E18E-478F-81B9-79BA83A9A251}"/>
              </a:ext>
            </a:extLst>
          </p:cNvPr>
          <p:cNvSpPr txBox="1"/>
          <p:nvPr userDrawn="1"/>
        </p:nvSpPr>
        <p:spPr>
          <a:xfrm>
            <a:off x="3269085" y="5329121"/>
            <a:ext cx="260583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n-lt"/>
                <a:ea typeface="+mn-ea"/>
                <a:cs typeface="+mn-cs"/>
              </a:rPr>
              <a:t>www.mheducation.com</a:t>
            </a:r>
            <a:endParaRPr kumimoji="0" lang="en-US" sz="2000" b="0" i="0" u="none" strike="noStrike" kern="1200" cap="none" spc="0" normalizeH="0" baseline="0" noProof="0" dirty="0">
              <a:ln>
                <a:noFill/>
              </a:ln>
              <a:solidFill>
                <a:srgbClr val="000000"/>
              </a:solidFill>
              <a:effectLst/>
              <a:uLnTx/>
              <a:uFillTx/>
              <a:latin typeface="+mn-lt"/>
              <a:ea typeface="+mn-ea"/>
              <a:cs typeface="+mn-cs"/>
            </a:endParaRPr>
          </a:p>
        </p:txBody>
      </p:sp>
    </p:spTree>
    <p:extLst>
      <p:ext uri="{BB962C8B-B14F-4D97-AF65-F5344CB8AC3E}">
        <p14:creationId xmlns:p14="http://schemas.microsoft.com/office/powerpoint/2010/main" val="35587353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AppendixDivi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6CA9270-FD0E-4B64-B0D8-24095E6A2959}"/>
              </a:ext>
            </a:extLst>
          </p:cNvPr>
          <p:cNvSpPr>
            <a:spLocks noGrp="1"/>
          </p:cNvSpPr>
          <p:nvPr>
            <p:ph type="title" hasCustomPrompt="1"/>
          </p:nvPr>
        </p:nvSpPr>
        <p:spPr>
          <a:xfrm>
            <a:off x="342899" y="2366309"/>
            <a:ext cx="7696919" cy="526936"/>
          </a:xfrm>
          <a:prstGeom prst="rect">
            <a:avLst/>
          </a:prstGeom>
        </p:spPr>
        <p:txBody>
          <a:bodyPr anchor="ctr"/>
          <a:lstStyle>
            <a:lvl1pPr>
              <a:defRPr/>
            </a:lvl1pPr>
          </a:lstStyle>
          <a:p>
            <a:r>
              <a:rPr lang="en-US" dirty="0"/>
              <a:t>Accessibility Content: Text Alternatives for Images</a:t>
            </a:r>
          </a:p>
        </p:txBody>
      </p:sp>
      <p:sp>
        <p:nvSpPr>
          <p:cNvPr id="3" name="Slide Number Placeholder">
            <a:extLst>
              <a:ext uri="{FF2B5EF4-FFF2-40B4-BE49-F238E27FC236}">
                <a16:creationId xmlns:a16="http://schemas.microsoft.com/office/drawing/2014/main" id="{0B6E1DCB-9B8A-423D-B48B-2CCDE624B45C}"/>
              </a:ext>
            </a:extLst>
          </p:cNvPr>
          <p:cNvSpPr>
            <a:spLocks noGrp="1"/>
          </p:cNvSpPr>
          <p:nvPr>
            <p:ph type="sldNum" sz="quarter" idx="10"/>
          </p:nvPr>
        </p:nvSpPr>
        <p:spPr>
          <a:xfrm>
            <a:off x="8637202" y="6682314"/>
            <a:ext cx="342900" cy="143831"/>
          </a:xfrm>
          <a:prstGeom prst="rect">
            <a:avLst/>
          </a:prstGeom>
        </p:spPr>
        <p:txBody>
          <a:bodyPr/>
          <a:lstStyle/>
          <a:p>
            <a:fld id="{68151E55-6873-49E2-B8D5-2F265E6F1973}" type="slidenum">
              <a:rPr lang="en-US" smtClean="0"/>
              <a:t>‹#›</a:t>
            </a:fld>
            <a:endParaRPr lang="en-US"/>
          </a:p>
        </p:txBody>
      </p:sp>
    </p:spTree>
    <p:extLst>
      <p:ext uri="{BB962C8B-B14F-4D97-AF65-F5344CB8AC3E}">
        <p14:creationId xmlns:p14="http://schemas.microsoft.com/office/powerpoint/2010/main" val="1986823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Artwork">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0" y="-179890"/>
            <a:ext cx="9144000" cy="6836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6477000"/>
            <a:ext cx="9144000" cy="3810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6" name="Text Placeholder 6"/>
          <p:cNvSpPr>
            <a:spLocks noGrp="1"/>
          </p:cNvSpPr>
          <p:nvPr>
            <p:ph type="body" sz="quarter" idx="10"/>
          </p:nvPr>
        </p:nvSpPr>
        <p:spPr>
          <a:xfrm>
            <a:off x="0" y="2133600"/>
            <a:ext cx="9144000" cy="762000"/>
          </a:xfrm>
          <a:prstGeom prst="rect">
            <a:avLst/>
          </a:prstGeom>
        </p:spPr>
        <p:txBody>
          <a:bodyPr/>
          <a:lstStyle>
            <a:lvl1pPr marL="0" indent="0" algn="ctr">
              <a:buNone/>
              <a:defRPr sz="4800" b="0">
                <a:solidFill>
                  <a:schemeClr val="bg1"/>
                </a:solidFill>
                <a:effectLst>
                  <a:outerShdw blurRad="38100" dist="38100" dir="2700000" algn="tl">
                    <a:srgbClr val="000000">
                      <a:alpha val="43137"/>
                    </a:srgbClr>
                  </a:outerShdw>
                </a:effectLst>
              </a:defRPr>
            </a:lvl1pPr>
          </a:lstStyle>
          <a:p>
            <a:pPr lvl="0"/>
            <a:r>
              <a:rPr lang="en-US"/>
              <a:t>Click to edit Master text styles</a:t>
            </a:r>
          </a:p>
        </p:txBody>
      </p:sp>
      <p:sp>
        <p:nvSpPr>
          <p:cNvPr id="7" name="Text Placeholder 6"/>
          <p:cNvSpPr>
            <a:spLocks noGrp="1"/>
          </p:cNvSpPr>
          <p:nvPr>
            <p:ph type="body" sz="quarter" idx="11"/>
          </p:nvPr>
        </p:nvSpPr>
        <p:spPr>
          <a:xfrm>
            <a:off x="0" y="2895600"/>
            <a:ext cx="9144000" cy="762000"/>
          </a:xfrm>
          <a:prstGeom prst="rect">
            <a:avLst/>
          </a:prstGeom>
        </p:spPr>
        <p:txBody>
          <a:bodyPr/>
          <a:lstStyle>
            <a:lvl1pPr marL="0" indent="0" algn="ctr">
              <a:buNone/>
              <a:defRPr sz="4800" b="1">
                <a:solidFill>
                  <a:schemeClr val="bg1"/>
                </a:solidFill>
                <a:effectLst>
                  <a:outerShdw blurRad="38100" dist="38100" dir="2700000" algn="tl">
                    <a:srgbClr val="000000">
                      <a:alpha val="43137"/>
                    </a:srgbClr>
                  </a:outerShdw>
                </a:effectLst>
              </a:defRPr>
            </a:lvl1pPr>
          </a:lstStyle>
          <a:p>
            <a:pPr lvl="0"/>
            <a:r>
              <a:rPr lang="en-US"/>
              <a:t>Click to edit Master text styles</a:t>
            </a:r>
          </a:p>
        </p:txBody>
      </p:sp>
      <p:sp>
        <p:nvSpPr>
          <p:cNvPr id="9"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682348329"/>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dirty="0"/>
              <a:t>Click to edit Master text styles</a:t>
            </a:r>
          </a:p>
        </p:txBody>
      </p:sp>
      <p:sp>
        <p:nvSpPr>
          <p:cNvPr id="5" name="Title 3"/>
          <p:cNvSpPr>
            <a:spLocks noGrp="1"/>
          </p:cNvSpPr>
          <p:nvPr>
            <p:ph type="title" hasCustomPrompt="1"/>
          </p:nvPr>
        </p:nvSpPr>
        <p:spPr>
          <a:xfrm>
            <a:off x="228600" y="454065"/>
            <a:ext cx="8229600" cy="645786"/>
          </a:xfrm>
          <a:prstGeom prst="rect">
            <a:avLst/>
          </a:prstGeom>
        </p:spPr>
        <p:txBody>
          <a:bodyPr/>
          <a:lstStyle>
            <a:lvl1pPr>
              <a:defRPr sz="3400" b="1">
                <a:solidFill>
                  <a:srgbClr val="125F9A"/>
                </a:solidFill>
                <a:latin typeface="+mn-lt"/>
              </a:defRPr>
            </a:lvl1pPr>
          </a:lstStyle>
          <a:p>
            <a:pPr algn="ctr"/>
            <a:r>
              <a:rPr lang="en-GB" dirty="0"/>
              <a:t>Chapter 10</a:t>
            </a:r>
          </a:p>
        </p:txBody>
      </p:sp>
      <p:sp>
        <p:nvSpPr>
          <p:cNvPr id="7" name="TextBox 6"/>
          <p:cNvSpPr txBox="1"/>
          <p:nvPr userDrawn="1"/>
        </p:nvSpPr>
        <p:spPr>
          <a:xfrm>
            <a:off x="8550038"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13-</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354007"/>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dirty="0"/>
              <a:t>Click to edit Master text styles</a:t>
            </a:r>
          </a:p>
        </p:txBody>
      </p:sp>
      <p:sp>
        <p:nvSpPr>
          <p:cNvPr id="5" name="Title 3"/>
          <p:cNvSpPr>
            <a:spLocks noGrp="1"/>
          </p:cNvSpPr>
          <p:nvPr>
            <p:ph type="title" hasCustomPrompt="1"/>
          </p:nvPr>
        </p:nvSpPr>
        <p:spPr>
          <a:xfrm>
            <a:off x="381000" y="457200"/>
            <a:ext cx="8229600" cy="587078"/>
          </a:xfrm>
          <a:prstGeom prst="rect">
            <a:avLst/>
          </a:prstGeom>
        </p:spPr>
        <p:txBody>
          <a:bodyPr/>
          <a:lstStyle>
            <a:lvl1pPr>
              <a:defRPr sz="3400" b="1">
                <a:solidFill>
                  <a:srgbClr val="125F9A"/>
                </a:solidFill>
                <a:latin typeface="+mn-lt"/>
              </a:defRPr>
            </a:lvl1pPr>
          </a:lstStyle>
          <a:p>
            <a:pPr algn="ctr"/>
            <a:r>
              <a:rPr lang="en-GB" dirty="0"/>
              <a:t>Chapter 10</a:t>
            </a:r>
          </a:p>
        </p:txBody>
      </p:sp>
      <p:sp>
        <p:nvSpPr>
          <p:cNvPr id="7" name="TextBox 6"/>
          <p:cNvSpPr txBox="1"/>
          <p:nvPr userDrawn="1"/>
        </p:nvSpPr>
        <p:spPr>
          <a:xfrm>
            <a:off x="8550287"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13-</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2"/>
          </p:nvPr>
        </p:nvSpPr>
        <p:spPr>
          <a:xfrm>
            <a:off x="381000" y="3429000"/>
            <a:ext cx="2057400" cy="1981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p:cNvSpPr>
            <a:spLocks noGrp="1"/>
          </p:cNvSpPr>
          <p:nvPr>
            <p:ph sz="quarter" idx="13"/>
          </p:nvPr>
        </p:nvSpPr>
        <p:spPr>
          <a:xfrm>
            <a:off x="2895600" y="3429000"/>
            <a:ext cx="2895600" cy="2362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4"/>
          </p:nvPr>
        </p:nvSpPr>
        <p:spPr>
          <a:xfrm>
            <a:off x="6400800" y="3429000"/>
            <a:ext cx="2019300" cy="22098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5"/>
          </p:nvPr>
        </p:nvSpPr>
        <p:spPr>
          <a:xfrm>
            <a:off x="5562600" y="1600200"/>
            <a:ext cx="2857500" cy="10668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34202771"/>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dirty="0"/>
              <a:t>Click to edit Master text styles</a:t>
            </a:r>
          </a:p>
        </p:txBody>
      </p:sp>
      <p:sp>
        <p:nvSpPr>
          <p:cNvPr id="5" name="Title 3"/>
          <p:cNvSpPr>
            <a:spLocks noGrp="1"/>
          </p:cNvSpPr>
          <p:nvPr>
            <p:ph type="title" hasCustomPrompt="1"/>
          </p:nvPr>
        </p:nvSpPr>
        <p:spPr>
          <a:xfrm>
            <a:off x="381000" y="457200"/>
            <a:ext cx="8229600" cy="587078"/>
          </a:xfrm>
          <a:prstGeom prst="rect">
            <a:avLst/>
          </a:prstGeom>
        </p:spPr>
        <p:txBody>
          <a:bodyPr/>
          <a:lstStyle>
            <a:lvl1pPr>
              <a:defRPr sz="3400" b="1">
                <a:solidFill>
                  <a:srgbClr val="125F9A"/>
                </a:solidFill>
                <a:latin typeface="+mn-lt"/>
              </a:defRPr>
            </a:lvl1pPr>
          </a:lstStyle>
          <a:p>
            <a:pPr algn="ctr"/>
            <a:r>
              <a:rPr lang="en-GB" dirty="0"/>
              <a:t>Chapter 10</a:t>
            </a:r>
          </a:p>
        </p:txBody>
      </p:sp>
      <p:sp>
        <p:nvSpPr>
          <p:cNvPr id="7" name="TextBox 6"/>
          <p:cNvSpPr txBox="1"/>
          <p:nvPr userDrawn="1"/>
        </p:nvSpPr>
        <p:spPr>
          <a:xfrm>
            <a:off x="8627446"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13-</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2"/>
          </p:nvPr>
        </p:nvSpPr>
        <p:spPr>
          <a:xfrm>
            <a:off x="1187983" y="1940717"/>
            <a:ext cx="793217" cy="573883"/>
          </a:xfrm>
          <a:prstGeom prst="rect">
            <a:avLst/>
          </a:prstGeom>
        </p:spPr>
        <p:txBody>
          <a:bodyPr/>
          <a:lstStyle/>
          <a:p>
            <a:pPr lvl="0"/>
            <a:r>
              <a:rPr lang="en-US" dirty="0"/>
              <a:t>Edit</a:t>
            </a:r>
          </a:p>
        </p:txBody>
      </p:sp>
      <p:sp>
        <p:nvSpPr>
          <p:cNvPr id="10" name="Content Placeholder 9"/>
          <p:cNvSpPr>
            <a:spLocks noGrp="1"/>
          </p:cNvSpPr>
          <p:nvPr>
            <p:ph sz="quarter" idx="13"/>
          </p:nvPr>
        </p:nvSpPr>
        <p:spPr>
          <a:xfrm>
            <a:off x="4267200" y="2128360"/>
            <a:ext cx="693184" cy="386240"/>
          </a:xfrm>
          <a:prstGeom prst="rect">
            <a:avLst/>
          </a:prstGeo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Edi</a:t>
            </a:r>
          </a:p>
        </p:txBody>
      </p:sp>
      <p:sp>
        <p:nvSpPr>
          <p:cNvPr id="12" name="Content Placeholder 11"/>
          <p:cNvSpPr>
            <a:spLocks noGrp="1"/>
          </p:cNvSpPr>
          <p:nvPr>
            <p:ph sz="quarter" idx="14"/>
          </p:nvPr>
        </p:nvSpPr>
        <p:spPr>
          <a:xfrm>
            <a:off x="7467600" y="2057400"/>
            <a:ext cx="707752" cy="480917"/>
          </a:xfrm>
          <a:prstGeom prst="rect">
            <a:avLst/>
          </a:prstGeo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Edit</a:t>
            </a:r>
          </a:p>
        </p:txBody>
      </p:sp>
      <p:sp>
        <p:nvSpPr>
          <p:cNvPr id="14" name="Content Placeholder 13"/>
          <p:cNvSpPr>
            <a:spLocks noGrp="1"/>
          </p:cNvSpPr>
          <p:nvPr>
            <p:ph sz="quarter" idx="15"/>
          </p:nvPr>
        </p:nvSpPr>
        <p:spPr>
          <a:xfrm>
            <a:off x="443918" y="3223260"/>
            <a:ext cx="2146882" cy="11734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aphicFrame>
        <p:nvGraphicFramePr>
          <p:cNvPr id="11" name="Diagram 10" descr="This image depicts the three stages of corporate environmental responsibility. It contains three boxes that are positioned horizontally. There is a circle above each box, and each circle highlights the stage number. &#10;&#10;On the extreme left end of this illustration, the circle reads 1. The box is labeled pollution prevention. The content under this heading reads focuses on minimizing or eliminating waste before it is created. &#10;An arrow connects this box to the next. This arrow points to the right. &#10;&#10;At the center of this illustration, the circle reads 2. The box is labeled product stewardship. The content under this heading reads managers focus on all environmental impacts associated with the full life-cycle of a product. &#10;An arrow connects this box to the next. This arrow points to the right. &#10;&#10;On the extreme right end of this illustration, the circle reads 3. The box is labeled clean technology. The content under this heading reads businesses develop innovative, new technologies that support sustainability. &#10;&#10;" title="Stages of Corporate Environmental Responsibility"/>
          <p:cNvGraphicFramePr/>
          <p:nvPr userDrawn="1">
            <p:extLst>
              <p:ext uri="{D42A27DB-BD31-4B8C-83A1-F6EECF244321}">
                <p14:modId xmlns:p14="http://schemas.microsoft.com/office/powerpoint/2010/main" val="3345852225"/>
              </p:ext>
            </p:extLst>
          </p:nvPr>
        </p:nvGraphicFramePr>
        <p:xfrm>
          <a:off x="419100" y="1752600"/>
          <a:ext cx="8382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Oval 12"/>
          <p:cNvSpPr/>
          <p:nvPr userDrawn="1"/>
        </p:nvSpPr>
        <p:spPr>
          <a:xfrm>
            <a:off x="1219200" y="1981200"/>
            <a:ext cx="685800" cy="609600"/>
          </a:xfrm>
          <a:prstGeom prst="ellipse">
            <a:avLst/>
          </a:prstGeom>
          <a:ln>
            <a:solidFill>
              <a:schemeClr val="accent3"/>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dirty="0"/>
          </a:p>
        </p:txBody>
      </p:sp>
      <p:sp>
        <p:nvSpPr>
          <p:cNvPr id="15" name="Oval 14"/>
          <p:cNvSpPr/>
          <p:nvPr userDrawn="1"/>
        </p:nvSpPr>
        <p:spPr>
          <a:xfrm>
            <a:off x="4267200" y="1981200"/>
            <a:ext cx="685800" cy="609600"/>
          </a:xfrm>
          <a:prstGeom prst="ellipse">
            <a:avLst/>
          </a:prstGeom>
          <a:ln>
            <a:solidFill>
              <a:schemeClr val="accent3"/>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dirty="0"/>
          </a:p>
        </p:txBody>
      </p:sp>
      <p:sp>
        <p:nvSpPr>
          <p:cNvPr id="16" name="Oval 15"/>
          <p:cNvSpPr/>
          <p:nvPr userDrawn="1"/>
        </p:nvSpPr>
        <p:spPr>
          <a:xfrm>
            <a:off x="7467600" y="1981200"/>
            <a:ext cx="685800" cy="609600"/>
          </a:xfrm>
          <a:prstGeom prst="ellipse">
            <a:avLst/>
          </a:prstGeom>
          <a:ln>
            <a:solidFill>
              <a:schemeClr val="accent3"/>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dirty="0"/>
          </a:p>
        </p:txBody>
      </p:sp>
      <p:sp>
        <p:nvSpPr>
          <p:cNvPr id="9" name="Content Placeholder 8"/>
          <p:cNvSpPr>
            <a:spLocks noGrp="1"/>
          </p:cNvSpPr>
          <p:nvPr>
            <p:ph sz="quarter" idx="16"/>
          </p:nvPr>
        </p:nvSpPr>
        <p:spPr>
          <a:xfrm>
            <a:off x="3657600" y="2895600"/>
            <a:ext cx="1828800" cy="1600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7"/>
          <p:cNvSpPr>
            <a:spLocks noGrp="1"/>
          </p:cNvSpPr>
          <p:nvPr>
            <p:ph sz="quarter" idx="17"/>
          </p:nvPr>
        </p:nvSpPr>
        <p:spPr>
          <a:xfrm>
            <a:off x="6553200" y="2646410"/>
            <a:ext cx="2120900" cy="766762"/>
          </a:xfrm>
          <a:prstGeom prst="rect">
            <a:avLst/>
          </a:prstGeom>
        </p:spPr>
        <p:txBody>
          <a:bodyPr/>
          <a:lstStyle/>
          <a:p>
            <a:pPr lvl="0"/>
            <a:r>
              <a:rPr lang="en-US" dirty="0"/>
              <a:t>Edit Master</a:t>
            </a:r>
          </a:p>
        </p:txBody>
      </p:sp>
      <p:sp>
        <p:nvSpPr>
          <p:cNvPr id="20" name="Rectangle: Rounded Corners 19"/>
          <p:cNvSpPr/>
          <p:nvPr userDrawn="1"/>
        </p:nvSpPr>
        <p:spPr>
          <a:xfrm>
            <a:off x="6559924" y="2821848"/>
            <a:ext cx="2201912" cy="1839800"/>
          </a:xfrm>
          <a:prstGeom prst="roundRect">
            <a:avLst>
              <a:gd name="adj" fmla="val 10000"/>
            </a:avLst>
          </a:prstGeom>
        </p:spPr>
        <p:style>
          <a:lnRef idx="0">
            <a:schemeClr val="lt1">
              <a:hueOff val="0"/>
              <a:satOff val="0"/>
              <a:lumOff val="0"/>
              <a:alphaOff val="0"/>
            </a:schemeClr>
          </a:lnRef>
          <a:fillRef idx="3">
            <a:schemeClr val="accent2">
              <a:hueOff val="492632"/>
              <a:satOff val="3030"/>
              <a:lumOff val="-23725"/>
              <a:alphaOff val="0"/>
            </a:schemeClr>
          </a:fillRef>
          <a:effectRef idx="2">
            <a:schemeClr val="accent2">
              <a:hueOff val="492632"/>
              <a:satOff val="3030"/>
              <a:lumOff val="-23725"/>
              <a:alphaOff val="0"/>
            </a:schemeClr>
          </a:effectRef>
          <a:fontRef idx="minor">
            <a:schemeClr val="lt1"/>
          </a:fontRef>
        </p:style>
      </p:sp>
    </p:spTree>
    <p:extLst>
      <p:ext uri="{BB962C8B-B14F-4D97-AF65-F5344CB8AC3E}">
        <p14:creationId xmlns:p14="http://schemas.microsoft.com/office/powerpoint/2010/main" val="3198043919"/>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7" name="Picture Placeholder 6"/>
          <p:cNvSpPr>
            <a:spLocks noGrp="1"/>
          </p:cNvSpPr>
          <p:nvPr>
            <p:ph type="pic" sz="quarter" idx="12"/>
          </p:nvPr>
        </p:nvSpPr>
        <p:spPr>
          <a:xfrm>
            <a:off x="1066800" y="1524000"/>
            <a:ext cx="7086600" cy="4572000"/>
          </a:xfrm>
          <a:prstGeom prst="rect">
            <a:avLst/>
          </a:prstGeom>
          <a:ln w="28575">
            <a:solidFill>
              <a:schemeClr val="bg2"/>
            </a:solidFill>
          </a:ln>
        </p:spPr>
        <p:txBody>
          <a:bodyPr/>
          <a:lstStyle/>
          <a:p>
            <a:pPr lvl="0"/>
            <a:r>
              <a:rPr lang="en-US" noProof="0"/>
              <a:t>Drag picture to placeholder or click icon to add</a:t>
            </a:r>
          </a:p>
        </p:txBody>
      </p:sp>
      <p:sp>
        <p:nvSpPr>
          <p:cNvPr id="5"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4111090156"/>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with image left">
    <p:spTree>
      <p:nvGrpSpPr>
        <p:cNvPr id="1" name=""/>
        <p:cNvGrpSpPr/>
        <p:nvPr/>
      </p:nvGrpSpPr>
      <p:grpSpPr>
        <a:xfrm>
          <a:off x="0" y="0"/>
          <a:ext cx="0" cy="0"/>
          <a:chOff x="0" y="0"/>
          <a:chExt cx="0" cy="0"/>
        </a:xfrm>
      </p:grpSpPr>
      <p:cxnSp>
        <p:nvCxnSpPr>
          <p:cNvPr id="6" name="Straight Connector 5"/>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5" name="Picture Placeholder 4"/>
          <p:cNvSpPr>
            <a:spLocks noGrp="1"/>
          </p:cNvSpPr>
          <p:nvPr>
            <p:ph type="pic" sz="quarter" idx="12"/>
          </p:nvPr>
        </p:nvSpPr>
        <p:spPr>
          <a:xfrm>
            <a:off x="685800" y="1752600"/>
            <a:ext cx="3124200" cy="3962400"/>
          </a:xfrm>
          <a:prstGeom prst="rect">
            <a:avLst/>
          </a:prstGeom>
          <a:ln w="28575">
            <a:solidFill>
              <a:schemeClr val="accent2"/>
            </a:solidFill>
          </a:ln>
        </p:spPr>
        <p:txBody>
          <a:bodyPr/>
          <a:lstStyle/>
          <a:p>
            <a:pPr lvl="0"/>
            <a:r>
              <a:rPr lang="en-US" noProof="0"/>
              <a:t>Drag picture to placeholder or click icon to add</a:t>
            </a:r>
          </a:p>
        </p:txBody>
      </p:sp>
      <p:sp>
        <p:nvSpPr>
          <p:cNvPr id="9" name="Text Placeholder 5"/>
          <p:cNvSpPr>
            <a:spLocks noGrp="1"/>
          </p:cNvSpPr>
          <p:nvPr>
            <p:ph type="body" sz="quarter" idx="10"/>
          </p:nvPr>
        </p:nvSpPr>
        <p:spPr>
          <a:xfrm>
            <a:off x="3962400" y="1752600"/>
            <a:ext cx="4343400" cy="4572000"/>
          </a:xfrm>
          <a:prstGeom prst="rect">
            <a:avLst/>
          </a:prstGeom>
        </p:spPr>
        <p:txBody>
          <a:bodyPr/>
          <a:lstStyle>
            <a:lvl1pPr marL="233363" indent="-233363">
              <a:buClr>
                <a:schemeClr val="accent1"/>
              </a:buClr>
              <a:buFont typeface="Wingdings" charset="2"/>
              <a:buChar char="§"/>
              <a:tabLst/>
              <a:defRPr sz="2600" b="1">
                <a:solidFill>
                  <a:schemeClr val="tx2"/>
                </a:solidFill>
              </a:defRPr>
            </a:lvl1pPr>
            <a:lvl2pPr marL="514350" indent="-17145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
        <p:nvSpPr>
          <p:cNvPr id="8" name="TextBox 7"/>
          <p:cNvSpPr txBox="1"/>
          <p:nvPr userDrawn="1"/>
        </p:nvSpPr>
        <p:spPr>
          <a:xfrm>
            <a:off x="8534400"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13-</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5073462"/>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with image right">
    <p:spTree>
      <p:nvGrpSpPr>
        <p:cNvPr id="1" name=""/>
        <p:cNvGrpSpPr/>
        <p:nvPr/>
      </p:nvGrpSpPr>
      <p:grpSpPr>
        <a:xfrm>
          <a:off x="0" y="0"/>
          <a:ext cx="0" cy="0"/>
          <a:chOff x="0" y="0"/>
          <a:chExt cx="0" cy="0"/>
        </a:xfrm>
      </p:grpSpPr>
      <p:cxnSp>
        <p:nvCxnSpPr>
          <p:cNvPr id="7" name="Straight Connector 6"/>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5" name="Picture Placeholder 4"/>
          <p:cNvSpPr>
            <a:spLocks noGrp="1"/>
          </p:cNvSpPr>
          <p:nvPr>
            <p:ph type="pic" sz="quarter" idx="12"/>
          </p:nvPr>
        </p:nvSpPr>
        <p:spPr>
          <a:xfrm>
            <a:off x="5295900" y="1752600"/>
            <a:ext cx="3124200" cy="3962400"/>
          </a:xfrm>
          <a:prstGeom prst="rect">
            <a:avLst/>
          </a:prstGeom>
          <a:ln w="28575">
            <a:solidFill>
              <a:schemeClr val="accent2"/>
            </a:solidFill>
          </a:ln>
        </p:spPr>
        <p:txBody>
          <a:bodyPr/>
          <a:lstStyle/>
          <a:p>
            <a:pPr lvl="0"/>
            <a:r>
              <a:rPr lang="en-US" noProof="0"/>
              <a:t>Drag picture to placeholder or click icon to add</a:t>
            </a:r>
          </a:p>
        </p:txBody>
      </p:sp>
      <p:sp>
        <p:nvSpPr>
          <p:cNvPr id="6" name="Text Placeholder 5"/>
          <p:cNvSpPr>
            <a:spLocks noGrp="1"/>
          </p:cNvSpPr>
          <p:nvPr>
            <p:ph type="body" sz="quarter" idx="10"/>
          </p:nvPr>
        </p:nvSpPr>
        <p:spPr>
          <a:xfrm>
            <a:off x="723900" y="1752600"/>
            <a:ext cx="4343400" cy="4572000"/>
          </a:xfrm>
          <a:prstGeom prst="rect">
            <a:avLst/>
          </a:prstGeom>
        </p:spPr>
        <p:txBody>
          <a:bodyPr/>
          <a:lstStyle>
            <a:lvl1pPr marL="233363" indent="-233363">
              <a:buClr>
                <a:schemeClr val="accent1"/>
              </a:buClr>
              <a:buFont typeface="Wingdings" charset="2"/>
              <a:buChar char="§"/>
              <a:tabLst/>
              <a:defRPr sz="2600" b="1">
                <a:solidFill>
                  <a:schemeClr val="tx2"/>
                </a:solidFill>
              </a:defRPr>
            </a:lvl1pPr>
            <a:lvl2pPr marL="514350" indent="-17145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
        <p:nvSpPr>
          <p:cNvPr id="9" name="TextBox 8"/>
          <p:cNvSpPr txBox="1"/>
          <p:nvPr userDrawn="1"/>
        </p:nvSpPr>
        <p:spPr>
          <a:xfrm>
            <a:off x="8534400"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13-</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6898851"/>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4500">
                <a:latin typeface="Arial" charset="0"/>
                <a:ea typeface="Arial" charset="0"/>
                <a:cs typeface="Arial" charset="0"/>
              </a:defRPr>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5" name="Footer Placeholder 4"/>
          <p:cNvSpPr>
            <a:spLocks noGrp="1"/>
          </p:cNvSpPr>
          <p:nvPr>
            <p:ph type="ftr" sz="quarter" idx="11"/>
          </p:nvPr>
        </p:nvSpPr>
        <p:spPr>
          <a:xfrm>
            <a:off x="3028950" y="6356350"/>
            <a:ext cx="30861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6" name="Slide Number Placeholder 5"/>
          <p:cNvSpPr>
            <a:spLocks noGrp="1"/>
          </p:cNvSpPr>
          <p:nvPr>
            <p:ph type="sldNum" sz="quarter" idx="12"/>
          </p:nvPr>
        </p:nvSpPr>
        <p:spPr>
          <a:xfrm>
            <a:off x="64579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81E14C13-CE7E-40B2-87F6-9C0BB673549E}" type="slidenum">
              <a:rPr lang="en-US" altLang="en-US"/>
              <a:pPr>
                <a:defRPr/>
              </a:pPr>
              <a:t>‹#›</a:t>
            </a:fld>
            <a:endParaRPr lang="en-US" altLang="en-US"/>
          </a:p>
        </p:txBody>
      </p:sp>
      <p:sp>
        <p:nvSpPr>
          <p:cNvPr id="7" name="Title 3" hidden="1"/>
          <p:cNvSpPr txBox="1">
            <a:spLocks/>
          </p:cNvSpPr>
          <p:nvPr userDrawn="1"/>
        </p:nvSpPr>
        <p:spPr>
          <a:xfrm>
            <a:off x="457200" y="292100"/>
            <a:ext cx="8229600" cy="1384300"/>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mj-cs"/>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5pPr>
            <a:lvl6pPr marL="457200" algn="l" defTabSz="685800" rtl="0" fontAlgn="base">
              <a:lnSpc>
                <a:spcPct val="90000"/>
              </a:lnSpc>
              <a:spcBef>
                <a:spcPct val="0"/>
              </a:spcBef>
              <a:spcAft>
                <a:spcPct val="0"/>
              </a:spcAft>
              <a:defRPr sz="3300">
                <a:solidFill>
                  <a:schemeClr val="tx1"/>
                </a:solidFill>
                <a:latin typeface="Calibri Light" charset="0"/>
              </a:defRPr>
            </a:lvl6pPr>
            <a:lvl7pPr marL="914400" algn="l" defTabSz="685800" rtl="0" fontAlgn="base">
              <a:lnSpc>
                <a:spcPct val="90000"/>
              </a:lnSpc>
              <a:spcBef>
                <a:spcPct val="0"/>
              </a:spcBef>
              <a:spcAft>
                <a:spcPct val="0"/>
              </a:spcAft>
              <a:defRPr sz="3300">
                <a:solidFill>
                  <a:schemeClr val="tx1"/>
                </a:solidFill>
                <a:latin typeface="Calibri Light" charset="0"/>
              </a:defRPr>
            </a:lvl7pPr>
            <a:lvl8pPr marL="1371600" algn="l" defTabSz="685800" rtl="0" fontAlgn="base">
              <a:lnSpc>
                <a:spcPct val="90000"/>
              </a:lnSpc>
              <a:spcBef>
                <a:spcPct val="0"/>
              </a:spcBef>
              <a:spcAft>
                <a:spcPct val="0"/>
              </a:spcAft>
              <a:defRPr sz="3300">
                <a:solidFill>
                  <a:schemeClr val="tx1"/>
                </a:solidFill>
                <a:latin typeface="Calibri Light" charset="0"/>
              </a:defRPr>
            </a:lvl8pPr>
            <a:lvl9pPr marL="1828800" algn="l" defTabSz="685800" rtl="0" fontAlgn="base">
              <a:lnSpc>
                <a:spcPct val="90000"/>
              </a:lnSpc>
              <a:spcBef>
                <a:spcPct val="0"/>
              </a:spcBef>
              <a:spcAft>
                <a:spcPct val="0"/>
              </a:spcAft>
              <a:defRPr sz="3300">
                <a:solidFill>
                  <a:schemeClr val="tx1"/>
                </a:solidFill>
                <a:latin typeface="Calibri Light" charset="0"/>
              </a:defRPr>
            </a:lvl9pPr>
          </a:lstStyle>
          <a:p>
            <a:pPr algn="ctr"/>
            <a:r>
              <a:rPr lang="en-GB"/>
              <a:t>Chapter 10</a:t>
            </a:r>
            <a:endParaRPr lang="en-GB" dirty="0"/>
          </a:p>
        </p:txBody>
      </p:sp>
    </p:spTree>
    <p:extLst>
      <p:ext uri="{BB962C8B-B14F-4D97-AF65-F5344CB8AC3E}">
        <p14:creationId xmlns:p14="http://schemas.microsoft.com/office/powerpoint/2010/main" val="1748919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chemeClr val="bg1"/>
            </a:gs>
            <a:gs pos="100000">
              <a:schemeClr val="bg2"/>
            </a:gs>
          </a:gsLst>
          <a:lin ang="5400000"/>
        </a:gradFill>
        <a:effectLst/>
      </p:bgPr>
    </p:bg>
    <p:spTree>
      <p:nvGrpSpPr>
        <p:cNvPr id="1" name=""/>
        <p:cNvGrpSpPr/>
        <p:nvPr/>
      </p:nvGrpSpPr>
      <p:grpSpPr>
        <a:xfrm>
          <a:off x="0" y="0"/>
          <a:ext cx="0" cy="0"/>
          <a:chOff x="0" y="0"/>
          <a:chExt cx="0" cy="0"/>
        </a:xfrm>
      </p:grpSpPr>
      <p:sp>
        <p:nvSpPr>
          <p:cNvPr id="8" name="Rectangle 7"/>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1027"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chemeClr val="bg1"/>
                </a:solidFill>
                <a:latin typeface="Calibri" charset="0"/>
              </a:rPr>
              <a:t>©2020 McGraw-Hill Education.</a:t>
            </a:r>
            <a:endParaRPr lang="en-US" altLang="en-US" sz="900" b="1" i="1" dirty="0">
              <a:solidFill>
                <a:schemeClr val="bg1"/>
              </a:solidFill>
              <a:latin typeface="Calibri" charset="0"/>
            </a:endParaRPr>
          </a:p>
        </p:txBody>
      </p:sp>
    </p:spTree>
  </p:cSld>
  <p:clrMap bg1="lt1" tx1="dk1" bg2="lt2" tx2="dk2" accent1="accent1" accent2="accent2" accent3="accent3" accent4="accent4" accent5="accent5" accent6="accent6" hlink="hlink" folHlink="folHlink"/>
  <p:sldLayoutIdLst>
    <p:sldLayoutId id="2147484682" r:id="rId1"/>
    <p:sldLayoutId id="2147484683" r:id="rId2"/>
    <p:sldLayoutId id="2147484684" r:id="rId3"/>
    <p:sldLayoutId id="2147484691" r:id="rId4"/>
    <p:sldLayoutId id="2147484692" r:id="rId5"/>
    <p:sldLayoutId id="2147484685" r:id="rId6"/>
    <p:sldLayoutId id="2147484686" r:id="rId7"/>
    <p:sldLayoutId id="2147484687" r:id="rId8"/>
    <p:sldLayoutId id="2147484688" r:id="rId9"/>
    <p:sldLayoutId id="2147484689" r:id="rId10"/>
    <p:sldLayoutId id="2147484690" r:id="rId11"/>
    <p:sldLayoutId id="2147484693" r:id="rId12"/>
    <p:sldLayoutId id="2147484694" r:id="rId13"/>
    <p:sldLayoutId id="2147484695" r:id="rId14"/>
    <p:sldLayoutId id="2147484696" r:id="rId15"/>
    <p:sldLayoutId id="2147484697" r:id="rId16"/>
    <p:sldLayoutId id="2147484698" r:id="rId17"/>
    <p:sldLayoutId id="2147484699" r:id="rId18"/>
  </p:sldLayoutIdLst>
  <p:hf hd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mj-cs"/>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5pPr>
      <a:lvl6pPr marL="457200" algn="l" defTabSz="685800" rtl="0" fontAlgn="base">
        <a:lnSpc>
          <a:spcPct val="90000"/>
        </a:lnSpc>
        <a:spcBef>
          <a:spcPct val="0"/>
        </a:spcBef>
        <a:spcAft>
          <a:spcPct val="0"/>
        </a:spcAft>
        <a:defRPr sz="3300">
          <a:solidFill>
            <a:schemeClr val="tx1"/>
          </a:solidFill>
          <a:latin typeface="Calibri Light" charset="0"/>
        </a:defRPr>
      </a:lvl6pPr>
      <a:lvl7pPr marL="914400" algn="l" defTabSz="685800" rtl="0" fontAlgn="base">
        <a:lnSpc>
          <a:spcPct val="90000"/>
        </a:lnSpc>
        <a:spcBef>
          <a:spcPct val="0"/>
        </a:spcBef>
        <a:spcAft>
          <a:spcPct val="0"/>
        </a:spcAft>
        <a:defRPr sz="3300">
          <a:solidFill>
            <a:schemeClr val="tx1"/>
          </a:solidFill>
          <a:latin typeface="Calibri Light" charset="0"/>
        </a:defRPr>
      </a:lvl7pPr>
      <a:lvl8pPr marL="1371600" algn="l" defTabSz="685800" rtl="0" fontAlgn="base">
        <a:lnSpc>
          <a:spcPct val="90000"/>
        </a:lnSpc>
        <a:spcBef>
          <a:spcPct val="0"/>
        </a:spcBef>
        <a:spcAft>
          <a:spcPct val="0"/>
        </a:spcAft>
        <a:defRPr sz="3300">
          <a:solidFill>
            <a:schemeClr val="tx1"/>
          </a:solidFill>
          <a:latin typeface="Calibri Light" charset="0"/>
        </a:defRPr>
      </a:lvl8pPr>
      <a:lvl9pPr marL="1828800" algn="l" defTabSz="685800" rtl="0" fontAlgn="base">
        <a:lnSpc>
          <a:spcPct val="90000"/>
        </a:lnSpc>
        <a:spcBef>
          <a:spcPct val="0"/>
        </a:spcBef>
        <a:spcAft>
          <a:spcPct val="0"/>
        </a:spcAft>
        <a:defRPr sz="3300">
          <a:solidFill>
            <a:schemeClr val="tx1"/>
          </a:solidFill>
          <a:latin typeface="Calibri Light"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S PGothic" panose="020B0600070205080204" pitchFamily="34" charset="-128"/>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S PGothic" panose="020B0600070205080204" pitchFamily="34" charset="-128"/>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S PGothic" panose="020B0600070205080204" pitchFamily="34" charset="-128"/>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S PGothic" panose="020B0600070205080204" pitchFamily="34" charset="-128"/>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S PGothic" panose="020B0600070205080204" pitchFamily="34" charset="-128"/>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15.xml"/><Relationship Id="rId5" Type="http://schemas.openxmlformats.org/officeDocument/2006/relationships/slide" Target="slide22.xml"/><Relationship Id="rId4" Type="http://schemas.openxmlformats.org/officeDocument/2006/relationships/slide" Target="slide4.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16.xml"/><Relationship Id="rId5" Type="http://schemas.openxmlformats.org/officeDocument/2006/relationships/slide" Target="slide23.xml"/><Relationship Id="rId4" Type="http://schemas.openxmlformats.org/officeDocument/2006/relationships/slide" Target="slide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slide" Target="slide20.xml"/><Relationship Id="rId4" Type="http://schemas.openxmlformats.org/officeDocument/2006/relationships/slide" Target="slide4.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slide" Target="slide21.xml"/><Relationship Id="rId4" Type="http://schemas.openxmlformats.org/officeDocument/2006/relationships/slide" Target="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1524000"/>
            <a:ext cx="9144000" cy="762000"/>
          </a:xfrm>
        </p:spPr>
        <p:txBody>
          <a:bodyPr vert="horz" wrap="square" lIns="91440" tIns="45720" rIns="91440" bIns="45720" numCol="1" anchor="t" anchorCtr="0" compatLnSpc="1">
            <a:prstTxWarp prst="textNoShape">
              <a:avLst/>
            </a:prstTxWarp>
          </a:bodyPr>
          <a:lstStyle/>
          <a:p>
            <a:pPr eaLnBrk="1" hangingPunct="1">
              <a:buFont typeface="Arial" charset="0"/>
              <a:buNone/>
              <a:defRPr/>
            </a:pPr>
            <a:r>
              <a:rPr lang="en-US" altLang="en-US" b="1" dirty="0">
                <a:solidFill>
                  <a:schemeClr val="accent1"/>
                </a:solidFill>
                <a:effectLst>
                  <a:outerShdw blurRad="38100" dist="38100" dir="2700000" algn="tl">
                    <a:srgbClr val="C0C0C0"/>
                  </a:outerShdw>
                </a:effectLst>
                <a:ea typeface="ＭＳ Ｐゴシック" charset="-128"/>
              </a:rPr>
              <a:t>Chapter 13</a:t>
            </a:r>
          </a:p>
        </p:txBody>
      </p:sp>
      <p:sp>
        <p:nvSpPr>
          <p:cNvPr id="5" name="Title 3"/>
          <p:cNvSpPr>
            <a:spLocks noGrp="1"/>
          </p:cNvSpPr>
          <p:nvPr>
            <p:ph type="title"/>
          </p:nvPr>
        </p:nvSpPr>
        <p:spPr>
          <a:xfrm>
            <a:off x="457200" y="2259012"/>
            <a:ext cx="8229600" cy="1384300"/>
          </a:xfrm>
          <a:prstGeom prst="rect">
            <a:avLst/>
          </a:prstGeom>
        </p:spPr>
        <p:txBody>
          <a:bodyPr/>
          <a:lstStyle>
            <a:lvl1pPr>
              <a:defRPr/>
            </a:lvl1pPr>
          </a:lstStyle>
          <a:p>
            <a:pPr algn="ctr" eaLnBrk="1" hangingPunct="1">
              <a:buFont typeface="Arial" charset="0"/>
              <a:buNone/>
              <a:defRPr/>
            </a:pPr>
            <a:r>
              <a:rPr lang="en-US" altLang="en-US" sz="4800" b="1" dirty="0">
                <a:solidFill>
                  <a:schemeClr val="accent1"/>
                </a:solidFill>
                <a:effectLst>
                  <a:outerShdw blurRad="38100" dist="38100" dir="2700000" algn="tl">
                    <a:srgbClr val="C0C0C0"/>
                  </a:outerShdw>
                </a:effectLst>
                <a:latin typeface="+mn-lt"/>
                <a:ea typeface="ＭＳ Ｐゴシック" charset="-128"/>
              </a:rPr>
              <a:t>Shareholder Rights and Corporate Governance</a:t>
            </a:r>
          </a:p>
        </p:txBody>
      </p:sp>
      <p:pic>
        <p:nvPicPr>
          <p:cNvPr id="13316" name="Picture 1" descr="Null"/>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3905250"/>
            <a:ext cx="347980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3"/>
          <p:cNvSpPr>
            <a:spLocks noGrp="1"/>
          </p:cNvSpPr>
          <p:nvPr>
            <p:ph type="body" sz="quarter" idx="11"/>
          </p:nvPr>
        </p:nvSpPr>
        <p:spPr>
          <a:xfrm>
            <a:off x="0" y="6538686"/>
            <a:ext cx="9144000" cy="319314"/>
          </a:xfrm>
        </p:spPr>
        <p:txBody>
          <a:bodyPr/>
          <a:lstStyle/>
          <a:p>
            <a:r>
              <a:rPr lang="en-US" altLang="en-US" sz="900" dirty="0">
                <a:solidFill>
                  <a:srgbClr val="125F9A"/>
                </a:solidFill>
                <a:effectLst/>
                <a:latin typeface="Calibri" charset="0"/>
              </a:rPr>
              <a:t>©2020 McGraw-Hill Education. All rights reserved. Authorized only for instructor use in the classroom. No reproduction or further distribution permitted without the prior written consent of McGraw-Hill Education.</a:t>
            </a:r>
            <a:endParaRPr lang="en-US" altLang="en-US" sz="900" i="1" dirty="0">
              <a:solidFill>
                <a:srgbClr val="125F9A"/>
              </a:solidFill>
              <a:effectLst/>
              <a:latin typeface="Calibri" charset="0"/>
            </a:endParaRPr>
          </a:p>
        </p:txBody>
      </p:sp>
    </p:spTree>
    <p:extLst>
      <p:ext uri="{BB962C8B-B14F-4D97-AF65-F5344CB8AC3E}">
        <p14:creationId xmlns:p14="http://schemas.microsoft.com/office/powerpoint/2010/main" val="265443642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457200" y="458561"/>
            <a:ext cx="8229600" cy="593725"/>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ＭＳ Ｐゴシック" charset="-128"/>
              </a:rPr>
              <a:t>Pay-for-Performance Approaches</a:t>
            </a:r>
          </a:p>
        </p:txBody>
      </p:sp>
      <p:sp>
        <p:nvSpPr>
          <p:cNvPr id="3" name="Content Placeholder 2"/>
          <p:cNvSpPr>
            <a:spLocks noGrp="1"/>
          </p:cNvSpPr>
          <p:nvPr>
            <p:ph type="body" sz="quarter" idx="10"/>
          </p:nvPr>
        </p:nvSpPr>
        <p:spPr>
          <a:xfrm>
            <a:off x="685799" y="1371599"/>
            <a:ext cx="4876801" cy="5181601"/>
          </a:xfrm>
        </p:spPr>
        <p:txBody>
          <a:bodyPr/>
          <a:lstStyle/>
          <a:p>
            <a:pPr marL="0" indent="0" eaLnBrk="1" fontAlgn="auto" hangingPunct="1">
              <a:spcAft>
                <a:spcPts val="0"/>
              </a:spcAft>
              <a:buNone/>
              <a:defRPr/>
            </a:pPr>
            <a:endParaRPr lang="en-US" i="1" dirty="0"/>
          </a:p>
          <a:p>
            <a:pPr marL="0" indent="0" eaLnBrk="1" fontAlgn="auto" hangingPunct="1">
              <a:spcAft>
                <a:spcPts val="0"/>
              </a:spcAft>
              <a:buNone/>
              <a:defRPr/>
            </a:pPr>
            <a:r>
              <a:rPr lang="en-US" i="1" dirty="0"/>
              <a:t>Approach</a:t>
            </a:r>
            <a:r>
              <a:rPr lang="en-US" dirty="0"/>
              <a:t>: Link executive compensation to the value of the company’s stock:</a:t>
            </a:r>
          </a:p>
          <a:p>
            <a:pPr marL="0" indent="0" eaLnBrk="1" fontAlgn="auto" hangingPunct="1">
              <a:spcAft>
                <a:spcPts val="0"/>
              </a:spcAft>
              <a:buNone/>
              <a:defRPr/>
            </a:pPr>
            <a:endParaRPr lang="en-US" dirty="0"/>
          </a:p>
          <a:p>
            <a:pPr marL="0" indent="0" eaLnBrk="1" fontAlgn="auto" hangingPunct="1">
              <a:spcAft>
                <a:spcPts val="0"/>
              </a:spcAft>
              <a:buNone/>
              <a:defRPr/>
            </a:pPr>
            <a:endParaRPr lang="en-US" dirty="0"/>
          </a:p>
          <a:p>
            <a:pPr marL="0" indent="0" eaLnBrk="1" fontAlgn="auto" hangingPunct="1">
              <a:spcAft>
                <a:spcPts val="0"/>
              </a:spcAft>
              <a:buNone/>
              <a:defRPr/>
            </a:pPr>
            <a:r>
              <a:rPr lang="en-US" dirty="0"/>
              <a:t>Critics say a danger of this approach is that:</a:t>
            </a:r>
          </a:p>
        </p:txBody>
      </p:sp>
      <p:pic>
        <p:nvPicPr>
          <p:cNvPr id="3174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89282" y="2667000"/>
            <a:ext cx="2824422" cy="1867815"/>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5829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a:xfrm>
            <a:off x="76200" y="61686"/>
            <a:ext cx="8991600" cy="1043862"/>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ＭＳ Ｐゴシック" charset="-128"/>
              </a:rPr>
              <a:t>Relative Average Annual CEO Compensation in the United States and Selected Nations</a:t>
            </a:r>
          </a:p>
        </p:txBody>
      </p:sp>
      <p:sp>
        <p:nvSpPr>
          <p:cNvPr id="3" name="Content Placeholder 2"/>
          <p:cNvSpPr>
            <a:spLocks noGrp="1"/>
          </p:cNvSpPr>
          <p:nvPr>
            <p:ph sz="quarter" idx="12"/>
          </p:nvPr>
        </p:nvSpPr>
        <p:spPr>
          <a:xfrm>
            <a:off x="7010400" y="1105548"/>
            <a:ext cx="1714492" cy="381000"/>
          </a:xfrm>
        </p:spPr>
        <p:txBody>
          <a:bodyPr/>
          <a:lstStyle/>
          <a:p>
            <a:r>
              <a:rPr lang="en-US" altLang="en-US" dirty="0">
                <a:solidFill>
                  <a:srgbClr val="000000"/>
                </a:solidFill>
              </a:rPr>
              <a:t>Figure 13.4</a:t>
            </a:r>
          </a:p>
        </p:txBody>
      </p:sp>
      <p:sp>
        <p:nvSpPr>
          <p:cNvPr id="4" name="Content Placeholder 3"/>
          <p:cNvSpPr>
            <a:spLocks noGrp="1"/>
          </p:cNvSpPr>
          <p:nvPr>
            <p:ph sz="quarter" idx="13"/>
          </p:nvPr>
        </p:nvSpPr>
        <p:spPr>
          <a:xfrm>
            <a:off x="1966686" y="1219200"/>
            <a:ext cx="5153025" cy="304800"/>
          </a:xfrm>
        </p:spPr>
        <p:txBody>
          <a:bodyPr/>
          <a:lstStyle/>
          <a:p>
            <a:r>
              <a:rPr lang="en-GB" dirty="0"/>
              <a:t>Copyright © McGraw-Hill Education. Permission required for reproduction or display. </a:t>
            </a:r>
          </a:p>
        </p:txBody>
      </p:sp>
      <p:pic>
        <p:nvPicPr>
          <p:cNvPr id="2" name="Picture 1" descr="This graph shows relative average annual CEO compensation provided in the United States and selected developed nations in millions of dollars 20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1447800"/>
            <a:ext cx="7620000" cy="4812166"/>
          </a:xfrm>
          <a:prstGeom prst="rect">
            <a:avLst/>
          </a:prstGeom>
        </p:spPr>
      </p:pic>
      <p:sp>
        <p:nvSpPr>
          <p:cNvPr id="6" name="TextBox 5">
            <a:hlinkClick r:id="rId4" action="ppaction://hlinksldjump"/>
          </p:cNvPr>
          <p:cNvSpPr txBox="1"/>
          <p:nvPr/>
        </p:nvSpPr>
        <p:spPr>
          <a:xfrm>
            <a:off x="6705600" y="6248400"/>
            <a:ext cx="2286000" cy="215444"/>
          </a:xfrm>
          <a:prstGeom prst="rect">
            <a:avLst/>
          </a:prstGeom>
          <a:noFill/>
        </p:spPr>
        <p:txBody>
          <a:bodyPr wrap="square" rtlCol="0">
            <a:spAutoFit/>
          </a:bodyPr>
          <a:lstStyle/>
          <a:p>
            <a:r>
              <a:rPr lang="en-US" sz="800" dirty="0">
                <a:hlinkClick r:id="rId5" action="ppaction://hlinksldjump"/>
              </a:rPr>
              <a:t>Access the text alternative for these images.</a:t>
            </a:r>
            <a:endParaRPr lang="en-US" sz="800" dirty="0"/>
          </a:p>
        </p:txBody>
      </p:sp>
    </p:spTree>
    <p:extLst>
      <p:ext uri="{BB962C8B-B14F-4D97-AF65-F5344CB8AC3E}">
        <p14:creationId xmlns:p14="http://schemas.microsoft.com/office/powerpoint/2010/main" val="19189186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a:xfrm>
            <a:off x="108858" y="48986"/>
            <a:ext cx="8915400" cy="1060450"/>
          </a:xfrm>
          <a:prstGeom prst="rect">
            <a:avLst/>
          </a:prstGeom>
        </p:spPr>
        <p:txBody>
          <a:bodyPr/>
          <a:lstStyle>
            <a:lvl1pPr>
              <a:defRPr/>
            </a:lvl1pPr>
          </a:lstStyle>
          <a:p>
            <a:pPr algn="ctr" eaLnBrk="1" hangingPunct="1"/>
            <a:r>
              <a:rPr lang="en-US" altLang="en-US" dirty="0"/>
              <a:t>Ratio of Average CEO Pay to Average Production Worker Pay, 1990–2016</a:t>
            </a:r>
            <a:endParaRPr lang="en-US" altLang="en-US" strike="sngStrike" dirty="0"/>
          </a:p>
        </p:txBody>
      </p:sp>
      <p:sp>
        <p:nvSpPr>
          <p:cNvPr id="4" name="Content Placeholder 3"/>
          <p:cNvSpPr>
            <a:spLocks noGrp="1"/>
          </p:cNvSpPr>
          <p:nvPr>
            <p:ph sz="quarter" idx="12"/>
          </p:nvPr>
        </p:nvSpPr>
        <p:spPr>
          <a:xfrm>
            <a:off x="7062800" y="1109436"/>
            <a:ext cx="1585900" cy="457200"/>
          </a:xfrm>
        </p:spPr>
        <p:txBody>
          <a:bodyPr/>
          <a:lstStyle/>
          <a:p>
            <a:r>
              <a:rPr lang="en-US" altLang="en-US" dirty="0">
                <a:solidFill>
                  <a:srgbClr val="000000"/>
                </a:solidFill>
              </a:rPr>
              <a:t>Figure 13.5</a:t>
            </a:r>
          </a:p>
        </p:txBody>
      </p:sp>
      <p:sp>
        <p:nvSpPr>
          <p:cNvPr id="5" name="Content Placeholder 4"/>
          <p:cNvSpPr>
            <a:spLocks noGrp="1"/>
          </p:cNvSpPr>
          <p:nvPr>
            <p:ph sz="quarter" idx="13"/>
          </p:nvPr>
        </p:nvSpPr>
        <p:spPr>
          <a:xfrm>
            <a:off x="1600200" y="1219200"/>
            <a:ext cx="5638800" cy="393700"/>
          </a:xfrm>
        </p:spPr>
        <p:txBody>
          <a:bodyPr/>
          <a:lstStyle/>
          <a:p>
            <a:r>
              <a:rPr lang="en-GB" dirty="0"/>
              <a:t>Copyright © McGraw-Hill Education. Permission required for reproduction or display. </a:t>
            </a:r>
          </a:p>
        </p:txBody>
      </p:sp>
      <p:pic>
        <p:nvPicPr>
          <p:cNvPr id="2" name="Picture 1" descr="This graph illustrates the ratio of average CEO pay to average production worker pay from 1990 to 20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9958" y="1524000"/>
            <a:ext cx="7738242" cy="4707881"/>
          </a:xfrm>
          <a:prstGeom prst="rect">
            <a:avLst/>
          </a:prstGeom>
        </p:spPr>
      </p:pic>
      <p:sp>
        <p:nvSpPr>
          <p:cNvPr id="6" name="TextBox 5">
            <a:hlinkClick r:id="rId4" action="ppaction://hlinksldjump"/>
          </p:cNvPr>
          <p:cNvSpPr txBox="1"/>
          <p:nvPr/>
        </p:nvSpPr>
        <p:spPr>
          <a:xfrm>
            <a:off x="6705600" y="6248400"/>
            <a:ext cx="2286000" cy="215444"/>
          </a:xfrm>
          <a:prstGeom prst="rect">
            <a:avLst/>
          </a:prstGeom>
          <a:noFill/>
        </p:spPr>
        <p:txBody>
          <a:bodyPr wrap="square" rtlCol="0">
            <a:spAutoFit/>
          </a:bodyPr>
          <a:lstStyle/>
          <a:p>
            <a:r>
              <a:rPr lang="en-US" sz="800" dirty="0">
                <a:hlinkClick r:id="rId5" action="ppaction://hlinksldjump"/>
              </a:rPr>
              <a:t>Access the text alternative for these images.</a:t>
            </a:r>
            <a:endParaRPr lang="en-US" sz="800" dirty="0"/>
          </a:p>
        </p:txBody>
      </p:sp>
    </p:spTree>
    <p:extLst>
      <p:ext uri="{BB962C8B-B14F-4D97-AF65-F5344CB8AC3E}">
        <p14:creationId xmlns:p14="http://schemas.microsoft.com/office/powerpoint/2010/main" val="39757783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459014"/>
            <a:ext cx="8229600" cy="622300"/>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ＭＳ Ｐゴシック" charset="-128"/>
              </a:rPr>
              <a:t>Executive Compensation: Is it Justified?</a:t>
            </a:r>
          </a:p>
        </p:txBody>
      </p:sp>
      <p:graphicFrame>
        <p:nvGraphicFramePr>
          <p:cNvPr id="2" name="Table 1"/>
          <p:cNvGraphicFramePr>
            <a:graphicFrameLocks noGrp="1"/>
          </p:cNvGraphicFramePr>
          <p:nvPr>
            <p:extLst>
              <p:ext uri="{D42A27DB-BD31-4B8C-83A1-F6EECF244321}">
                <p14:modId xmlns:p14="http://schemas.microsoft.com/office/powerpoint/2010/main" val="1398460740"/>
              </p:ext>
            </p:extLst>
          </p:nvPr>
        </p:nvGraphicFramePr>
        <p:xfrm>
          <a:off x="990600" y="1295400"/>
          <a:ext cx="7162800" cy="4485640"/>
        </p:xfrm>
        <a:graphic>
          <a:graphicData uri="http://schemas.openxmlformats.org/drawingml/2006/table">
            <a:tbl>
              <a:tblPr firstRow="1" bandRow="1">
                <a:effectLst>
                  <a:innerShdw blurRad="114300">
                    <a:schemeClr val="accent3"/>
                  </a:innerShdw>
                </a:effectLst>
                <a:tableStyleId>{21E4AEA4-8DFA-4A89-87EB-49C32662AFE0}</a:tableStyleId>
              </a:tblPr>
              <a:tblGrid>
                <a:gridCol w="3581400">
                  <a:extLst>
                    <a:ext uri="{9D8B030D-6E8A-4147-A177-3AD203B41FA5}">
                      <a16:colId xmlns:a16="http://schemas.microsoft.com/office/drawing/2014/main" val="20000"/>
                    </a:ext>
                  </a:extLst>
                </a:gridCol>
                <a:gridCol w="3581400">
                  <a:extLst>
                    <a:ext uri="{9D8B030D-6E8A-4147-A177-3AD203B41FA5}">
                      <a16:colId xmlns:a16="http://schemas.microsoft.com/office/drawing/2014/main" val="20001"/>
                    </a:ext>
                  </a:extLst>
                </a:gridCol>
              </a:tblGrid>
              <a:tr h="370840">
                <a:tc>
                  <a:txBody>
                    <a:bodyPr/>
                    <a:lstStyle/>
                    <a:p>
                      <a:pPr algn="ctr"/>
                      <a:r>
                        <a:rPr lang="en-US" sz="1800" dirty="0">
                          <a:latin typeface="Arial" panose="020B0604020202020204" pitchFamily="34" charset="0"/>
                          <a:cs typeface="Arial" panose="020B0604020202020204" pitchFamily="34" charset="0"/>
                        </a:rPr>
                        <a:t>Yes</a:t>
                      </a:r>
                    </a:p>
                  </a:txBody>
                  <a:tcPr/>
                </a:tc>
                <a:tc>
                  <a:txBody>
                    <a:bodyPr/>
                    <a:lstStyle/>
                    <a:p>
                      <a:pPr algn="ctr"/>
                      <a:r>
                        <a:rPr lang="en-US" sz="1800" dirty="0">
                          <a:latin typeface="Arial" panose="020B0604020202020204" pitchFamily="34" charset="0"/>
                          <a:cs typeface="Arial" panose="020B0604020202020204" pitchFamily="34" charset="0"/>
                        </a:rPr>
                        <a:t>No</a:t>
                      </a:r>
                    </a:p>
                  </a:txBody>
                  <a:tcPr/>
                </a:tc>
                <a:extLst>
                  <a:ext uri="{0D108BD9-81ED-4DB2-BD59-A6C34878D82A}">
                    <a16:rowId xmlns:a16="http://schemas.microsoft.com/office/drawing/2014/main" val="10000"/>
                  </a:ext>
                </a:extLst>
              </a:tr>
              <a:tr h="370840">
                <a:tc>
                  <a:txBody>
                    <a:bodyPr/>
                    <a:lstStyle/>
                    <a:p>
                      <a:pPr marL="0" marR="0" lvl="1" indent="0" algn="l" defTabSz="685800" rtl="0" eaLnBrk="1" fontAlgn="auto" latinLnBrk="0" hangingPunct="1">
                        <a:lnSpc>
                          <a:spcPct val="100000"/>
                        </a:lnSpc>
                        <a:spcBef>
                          <a:spcPts val="0"/>
                        </a:spcBef>
                        <a:spcAft>
                          <a:spcPts val="0"/>
                        </a:spcAft>
                        <a:buClrTx/>
                        <a:buSzTx/>
                        <a:buFontTx/>
                        <a:buNone/>
                        <a:tabLst/>
                        <a:defRPr/>
                      </a:pPr>
                      <a:r>
                        <a:rPr lang="en-US" altLang="en-US" sz="1800" dirty="0">
                          <a:latin typeface="Arial" panose="020B0604020202020204" pitchFamily="34" charset="0"/>
                          <a:cs typeface="Arial" panose="020B0604020202020204" pitchFamily="34" charset="0"/>
                        </a:rPr>
                        <a:t>Well-paid managers are simply being rewarded for outstanding performance.</a:t>
                      </a:r>
                    </a:p>
                  </a:txBody>
                  <a:tcPr/>
                </a:tc>
                <a:tc>
                  <a:txBody>
                    <a:bodyPr/>
                    <a:lstStyle/>
                    <a:p>
                      <a:pPr marL="0" marR="0" lvl="1" indent="0" algn="l" defTabSz="685800" rtl="0" eaLnBrk="1" fontAlgn="auto" latinLnBrk="0" hangingPunct="1">
                        <a:lnSpc>
                          <a:spcPct val="100000"/>
                        </a:lnSpc>
                        <a:spcBef>
                          <a:spcPts val="0"/>
                        </a:spcBef>
                        <a:spcAft>
                          <a:spcPts val="0"/>
                        </a:spcAft>
                        <a:buClrTx/>
                        <a:buSzTx/>
                        <a:buFontTx/>
                        <a:buNone/>
                        <a:tabLst/>
                        <a:defRPr/>
                      </a:pPr>
                      <a:r>
                        <a:rPr lang="en-US" altLang="en-US" sz="1800" dirty="0">
                          <a:latin typeface="Arial" panose="020B0604020202020204" pitchFamily="34" charset="0"/>
                          <a:cs typeface="Arial" panose="020B0604020202020204" pitchFamily="34" charset="0"/>
                        </a:rPr>
                        <a:t>Inflated executive pay hurts the ability of U.S. firms to compete with foreign rivals.</a:t>
                      </a:r>
                    </a:p>
                  </a:txBody>
                  <a:tcPr/>
                </a:tc>
                <a:extLst>
                  <a:ext uri="{0D108BD9-81ED-4DB2-BD59-A6C34878D82A}">
                    <a16:rowId xmlns:a16="http://schemas.microsoft.com/office/drawing/2014/main" val="10001"/>
                  </a:ext>
                </a:extLst>
              </a:tr>
              <a:tr h="370840">
                <a:tc>
                  <a:txBody>
                    <a:bodyPr/>
                    <a:lstStyle/>
                    <a:p>
                      <a:pPr marL="0" marR="0" lvl="1" indent="0" algn="l" defTabSz="685800" rtl="0" eaLnBrk="1" fontAlgn="auto" latinLnBrk="0" hangingPunct="1">
                        <a:lnSpc>
                          <a:spcPct val="100000"/>
                        </a:lnSpc>
                        <a:spcBef>
                          <a:spcPts val="0"/>
                        </a:spcBef>
                        <a:spcAft>
                          <a:spcPts val="0"/>
                        </a:spcAft>
                        <a:buClrTx/>
                        <a:buSzTx/>
                        <a:buFontTx/>
                        <a:buNone/>
                        <a:tabLst/>
                        <a:defRPr/>
                      </a:pPr>
                      <a:r>
                        <a:rPr lang="en-US" altLang="en-US" sz="1800" dirty="0">
                          <a:latin typeface="Arial" panose="020B0604020202020204" pitchFamily="34" charset="0"/>
                          <a:cs typeface="Arial" panose="020B0604020202020204" pitchFamily="34" charset="0"/>
                        </a:rPr>
                        <a:t>High salaries provide an incentive for innovation and risk-taking.</a:t>
                      </a:r>
                    </a:p>
                  </a:txBody>
                  <a:tcPr/>
                </a:tc>
                <a:tc>
                  <a:txBody>
                    <a:bodyPr/>
                    <a:lstStyle/>
                    <a:p>
                      <a:pPr marL="0" marR="0" lvl="1" indent="0" algn="l" defTabSz="685800" rtl="0" eaLnBrk="1" fontAlgn="auto" latinLnBrk="0" hangingPunct="1">
                        <a:lnSpc>
                          <a:spcPct val="100000"/>
                        </a:lnSpc>
                        <a:spcBef>
                          <a:spcPts val="0"/>
                        </a:spcBef>
                        <a:spcAft>
                          <a:spcPts val="0"/>
                        </a:spcAft>
                        <a:buClrTx/>
                        <a:buSzTx/>
                        <a:buFontTx/>
                        <a:buNone/>
                        <a:tabLst/>
                        <a:defRPr/>
                      </a:pPr>
                      <a:r>
                        <a:rPr lang="en-US" altLang="ja-JP" sz="1800" dirty="0">
                          <a:latin typeface="Arial" panose="020B0604020202020204" pitchFamily="34" charset="0"/>
                          <a:cs typeface="Arial" panose="020B0604020202020204" pitchFamily="34" charset="0"/>
                        </a:rPr>
                        <a:t>High executive pay causes mid- and lower-level employees to feel they are not receiving their fair share.</a:t>
                      </a:r>
                    </a:p>
                  </a:txBody>
                  <a:tcPr/>
                </a:tc>
                <a:extLst>
                  <a:ext uri="{0D108BD9-81ED-4DB2-BD59-A6C34878D82A}">
                    <a16:rowId xmlns:a16="http://schemas.microsoft.com/office/drawing/2014/main" val="10002"/>
                  </a:ext>
                </a:extLst>
              </a:tr>
              <a:tr h="370840">
                <a:tc>
                  <a:txBody>
                    <a:bodyPr/>
                    <a:lstStyle/>
                    <a:p>
                      <a:pPr marL="0" marR="0" lvl="1" indent="0" algn="l" defTabSz="685800" rtl="0" eaLnBrk="1" fontAlgn="auto" latinLnBrk="0" hangingPunct="1">
                        <a:lnSpc>
                          <a:spcPct val="100000"/>
                        </a:lnSpc>
                        <a:spcBef>
                          <a:spcPts val="0"/>
                        </a:spcBef>
                        <a:spcAft>
                          <a:spcPts val="0"/>
                        </a:spcAft>
                        <a:buClrTx/>
                        <a:buSzTx/>
                        <a:buFontTx/>
                        <a:buNone/>
                        <a:tabLst/>
                        <a:defRPr/>
                      </a:pPr>
                      <a:r>
                        <a:rPr lang="en-US" altLang="en-US" sz="1800" dirty="0">
                          <a:latin typeface="Arial" panose="020B0604020202020204" pitchFamily="34" charset="0"/>
                          <a:cs typeface="Arial" panose="020B0604020202020204" pitchFamily="34" charset="0"/>
                        </a:rPr>
                        <a:t>High compensation reflects a shortage of labor; necessary to attract top talent. </a:t>
                      </a:r>
                    </a:p>
                    <a:p>
                      <a:pPr marL="285750" marR="0" lvl="2"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800" dirty="0">
                          <a:latin typeface="Arial" panose="020B0604020202020204" pitchFamily="34" charset="0"/>
                          <a:cs typeface="Arial" panose="020B0604020202020204" pitchFamily="34" charset="0"/>
                        </a:rPr>
                        <a:t>Not many individuals are capable of running today’</a:t>
                      </a:r>
                      <a:r>
                        <a:rPr lang="en-US" altLang="ja-JP" sz="1800" dirty="0">
                          <a:latin typeface="Arial" panose="020B0604020202020204" pitchFamily="34" charset="0"/>
                          <a:cs typeface="Arial" panose="020B0604020202020204" pitchFamily="34" charset="0"/>
                        </a:rPr>
                        <a:t>s large, complex organizations.</a:t>
                      </a:r>
                    </a:p>
                    <a:p>
                      <a:endParaRPr lang="en-US" sz="1800" dirty="0">
                        <a:latin typeface="Arial" panose="020B0604020202020204" pitchFamily="34" charset="0"/>
                        <a:cs typeface="Arial" panose="020B0604020202020204" pitchFamily="34" charset="0"/>
                      </a:endParaRPr>
                    </a:p>
                  </a:txBody>
                  <a:tcPr/>
                </a:tc>
                <a:tc>
                  <a:txBody>
                    <a:bodyPr/>
                    <a:lstStyle/>
                    <a:p>
                      <a:pPr marL="0" marR="0" lvl="1" indent="0" algn="l" defTabSz="685800" rtl="0" eaLnBrk="1" fontAlgn="auto" latinLnBrk="0" hangingPunct="1">
                        <a:lnSpc>
                          <a:spcPct val="100000"/>
                        </a:lnSpc>
                        <a:spcBef>
                          <a:spcPts val="0"/>
                        </a:spcBef>
                        <a:spcAft>
                          <a:spcPts val="0"/>
                        </a:spcAft>
                        <a:buClrTx/>
                        <a:buSzTx/>
                        <a:buFontTx/>
                        <a:buNone/>
                        <a:tabLst/>
                        <a:defRPr/>
                      </a:pPr>
                      <a:r>
                        <a:rPr lang="en-US" altLang="ja-JP" sz="1800" dirty="0">
                          <a:latin typeface="Arial" panose="020B0604020202020204" pitchFamily="34" charset="0"/>
                          <a:cs typeface="Arial" panose="020B0604020202020204" pitchFamily="34" charset="0"/>
                        </a:rPr>
                        <a:t>Empirical evidence finds weak relationship between executive pay and company success.</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1251517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228600" y="457200"/>
            <a:ext cx="8686800" cy="685800"/>
          </a:xfrm>
          <a:prstGeom prst="rect">
            <a:avLst/>
          </a:prstGeom>
        </p:spPr>
        <p:txBody>
          <a:bodyPr/>
          <a:lstStyle>
            <a:lvl1pPr>
              <a:defRPr/>
            </a:lvl1pPr>
          </a:lstStyle>
          <a:p>
            <a:pPr algn="ctr" eaLnBrk="1" fontAlgn="auto" hangingPunct="1">
              <a:spcAft>
                <a:spcPts val="0"/>
              </a:spcAft>
              <a:buFont typeface="Arial"/>
              <a:buNone/>
              <a:defRPr/>
            </a:pPr>
            <a:r>
              <a:rPr lang="en-US" altLang="en-US" sz="3400" b="1" dirty="0">
                <a:solidFill>
                  <a:srgbClr val="125F9A"/>
                </a:solidFill>
                <a:latin typeface="+mn-lt"/>
                <a:ea typeface="ＭＳ Ｐゴシック" charset="-128"/>
              </a:rPr>
              <a:t>Government Rules on Executive Compensation</a:t>
            </a:r>
          </a:p>
        </p:txBody>
      </p:sp>
      <p:sp>
        <p:nvSpPr>
          <p:cNvPr id="35844" name="Rectangle 3"/>
          <p:cNvSpPr>
            <a:spLocks noGrp="1" noChangeArrowheads="1"/>
          </p:cNvSpPr>
          <p:nvPr>
            <p:ph type="body" sz="quarter" idx="10"/>
          </p:nvPr>
        </p:nvSpPr>
        <p:spPr bwMode="auto">
          <a:xfrm>
            <a:off x="457200" y="1295400"/>
            <a:ext cx="7696200" cy="2514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1" eaLnBrk="1" hangingPunct="1">
              <a:spcAft>
                <a:spcPts val="1200"/>
              </a:spcAft>
              <a:buClr>
                <a:srgbClr val="FF0000"/>
              </a:buClr>
            </a:pPr>
            <a:r>
              <a:rPr lang="en-US" altLang="en-US" sz="2600" dirty="0"/>
              <a:t>Corporations must …</a:t>
            </a:r>
          </a:p>
          <a:p>
            <a:pPr lvl="1" eaLnBrk="1" hangingPunct="1">
              <a:spcAft>
                <a:spcPts val="1200"/>
              </a:spcAft>
              <a:buClr>
                <a:srgbClr val="FF0000"/>
              </a:buClr>
            </a:pPr>
            <a:endParaRPr lang="en-US" altLang="en-US" sz="2600" dirty="0"/>
          </a:p>
          <a:p>
            <a:pPr lvl="1" eaLnBrk="1" hangingPunct="1">
              <a:spcAft>
                <a:spcPts val="1200"/>
              </a:spcAft>
              <a:buClr>
                <a:srgbClr val="FF0000"/>
              </a:buClr>
            </a:pPr>
            <a:r>
              <a:rPr lang="en-US" altLang="en-US" sz="2600" dirty="0"/>
              <a:t>Dodd-Frank Act require …</a:t>
            </a:r>
            <a:endParaRPr lang="en-US" altLang="en-US" sz="24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62200" y="4114800"/>
            <a:ext cx="4322266" cy="2286000"/>
          </a:xfrm>
          <a:prstGeom prst="rect">
            <a:avLst/>
          </a:prstGeom>
        </p:spPr>
      </p:pic>
    </p:spTree>
    <p:extLst>
      <p:ext uri="{BB962C8B-B14F-4D97-AF65-F5344CB8AC3E}">
        <p14:creationId xmlns:p14="http://schemas.microsoft.com/office/powerpoint/2010/main" val="35785467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a:spLocks noGrp="1"/>
          </p:cNvSpPr>
          <p:nvPr>
            <p:ph type="title"/>
          </p:nvPr>
        </p:nvSpPr>
        <p:spPr>
          <a:xfrm>
            <a:off x="1600200" y="0"/>
            <a:ext cx="5943600" cy="990600"/>
          </a:xfrm>
          <a:prstGeom prst="rect">
            <a:avLst/>
          </a:prstGeom>
        </p:spPr>
        <p:txBody>
          <a:bodyPr/>
          <a:lstStyle>
            <a:lvl1pPr>
              <a:defRPr/>
            </a:lvl1pPr>
          </a:lstStyle>
          <a:p>
            <a:pPr algn="ctr" eaLnBrk="1" hangingPunct="1"/>
            <a:r>
              <a:rPr lang="en-US" altLang="en-US" dirty="0"/>
              <a:t>Shareholder Activism </a:t>
            </a:r>
            <a:br>
              <a:rPr lang="en-US" altLang="en-US" dirty="0"/>
            </a:br>
            <a:endParaRPr lang="en-US" altLang="en-US" dirty="0"/>
          </a:p>
        </p:txBody>
      </p:sp>
      <p:sp>
        <p:nvSpPr>
          <p:cNvPr id="36866" name="Rectangle 3"/>
          <p:cNvSpPr>
            <a:spLocks noGrp="1" noChangeArrowheads="1"/>
          </p:cNvSpPr>
          <p:nvPr>
            <p:ph type="body" sz="quarter" idx="10"/>
          </p:nvPr>
        </p:nvSpPr>
        <p:spPr bwMode="auto">
          <a:xfrm>
            <a:off x="609600" y="1219200"/>
            <a:ext cx="7772400" cy="419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lnSpc>
                <a:spcPct val="200000"/>
              </a:lnSpc>
              <a:buNone/>
            </a:pPr>
            <a:r>
              <a:rPr lang="en-US" altLang="en-US" dirty="0"/>
              <a:t>Rise of Institutional Investors</a:t>
            </a:r>
          </a:p>
          <a:p>
            <a:pPr marL="0" indent="0" eaLnBrk="1" hangingPunct="1">
              <a:lnSpc>
                <a:spcPct val="200000"/>
              </a:lnSpc>
              <a:buNone/>
            </a:pPr>
            <a:r>
              <a:rPr lang="en-US" altLang="en-US" dirty="0"/>
              <a:t>Social Investment</a:t>
            </a:r>
          </a:p>
          <a:p>
            <a:pPr marL="0" indent="0" eaLnBrk="1" hangingPunct="1">
              <a:lnSpc>
                <a:spcPct val="200000"/>
              </a:lnSpc>
              <a:buNone/>
            </a:pPr>
            <a:r>
              <a:rPr lang="en-US" altLang="en-US" dirty="0">
                <a:latin typeface="Calibri" panose="020F0502020204030204" pitchFamily="34" charset="0"/>
                <a:ea typeface="MS PGothic" panose="020B0600070205080204" pitchFamily="34" charset="-128"/>
              </a:rPr>
              <a:t>Stock screening</a:t>
            </a:r>
          </a:p>
          <a:p>
            <a:pPr marL="0" indent="0" eaLnBrk="1" hangingPunct="1">
              <a:lnSpc>
                <a:spcPct val="200000"/>
              </a:lnSpc>
              <a:buNone/>
            </a:pPr>
            <a:r>
              <a:rPr lang="en-US" altLang="en-US" dirty="0">
                <a:latin typeface="Calibri" panose="020F0502020204030204" pitchFamily="34" charset="0"/>
                <a:ea typeface="MS PGothic" panose="020B0600070205080204" pitchFamily="34" charset="-128"/>
              </a:rPr>
              <a:t>Social responsibility shareholder resolutions</a:t>
            </a:r>
          </a:p>
          <a:p>
            <a:pPr marL="0" indent="0" eaLnBrk="1" hangingPunct="1">
              <a:lnSpc>
                <a:spcPct val="200000"/>
              </a:lnSpc>
              <a:buNone/>
            </a:pPr>
            <a:r>
              <a:rPr lang="en-US" altLang="en-US" dirty="0"/>
              <a:t>Stockholder Lawsuits</a:t>
            </a:r>
            <a:endParaRPr lang="en-US" altLang="en-US" dirty="0">
              <a:latin typeface="Calibri" panose="020F0502020204030204" pitchFamily="34" charset="0"/>
              <a:ea typeface="MS PGothic" panose="020B0600070205080204" pitchFamily="34" charset="-128"/>
            </a:endParaRPr>
          </a:p>
          <a:p>
            <a:pPr marL="0" indent="0" eaLnBrk="1" hangingPunct="1">
              <a:buNone/>
            </a:pPr>
            <a:endParaRPr lang="en-US" altLang="en-US" b="1" dirty="0">
              <a:latin typeface="Calibri" panose="020F0502020204030204" pitchFamily="34" charset="0"/>
              <a:ea typeface="MS PGothic" panose="020B0600070205080204" pitchFamily="34" charset="-128"/>
            </a:endParaRPr>
          </a:p>
          <a:p>
            <a:pPr marL="0" indent="0" eaLnBrk="1" hangingPunct="1">
              <a:buNone/>
            </a:pPr>
            <a:endParaRPr lang="en-US" altLang="en-US" dirty="0"/>
          </a:p>
          <a:p>
            <a:pPr marL="0" indent="0" eaLnBrk="1" hangingPunct="1">
              <a:buNone/>
            </a:pPr>
            <a:endParaRPr lang="en-US" altLang="en-US" dirty="0">
              <a:latin typeface="Calibri" panose="020F0502020204030204" pitchFamily="34" charset="0"/>
              <a:ea typeface="MS PGothic" panose="020B0600070205080204" pitchFamily="34" charset="-128"/>
            </a:endParaRPr>
          </a:p>
        </p:txBody>
      </p:sp>
      <p:pic>
        <p:nvPicPr>
          <p:cNvPr id="4" name="Picture 1">
            <a:extLst>
              <a:ext uri="{FF2B5EF4-FFF2-40B4-BE49-F238E27FC236}">
                <a16:creationId xmlns:a16="http://schemas.microsoft.com/office/drawing/2014/main" id="{30A8FD0A-5170-438A-A648-3D6A0BA70D5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1219200"/>
            <a:ext cx="2743200" cy="2743200"/>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73793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445567"/>
            <a:ext cx="8229600" cy="774700"/>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ＭＳ Ｐゴシック" charset="-128"/>
              </a:rPr>
              <a:t>Securities and Exchange Commission (SEC)</a:t>
            </a:r>
          </a:p>
        </p:txBody>
      </p:sp>
      <p:sp>
        <p:nvSpPr>
          <p:cNvPr id="43010" name="Rectangle 3"/>
          <p:cNvSpPr>
            <a:spLocks noGrp="1" noChangeArrowheads="1"/>
          </p:cNvSpPr>
          <p:nvPr>
            <p:ph type="body" sz="quarter" idx="10"/>
          </p:nvPr>
        </p:nvSpPr>
        <p:spPr bwMode="auto">
          <a:xfrm>
            <a:off x="438615" y="1428750"/>
            <a:ext cx="6324599" cy="400049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spcBef>
                <a:spcPts val="0"/>
              </a:spcBef>
              <a:spcAft>
                <a:spcPts val="1200"/>
              </a:spcAft>
              <a:buNone/>
            </a:pPr>
            <a:r>
              <a:rPr lang="en-US" altLang="en-US" sz="2800" dirty="0">
                <a:solidFill>
                  <a:schemeClr val="tx1"/>
                </a:solidFill>
                <a:latin typeface="+mn-lt"/>
                <a:ea typeface="MS PGothic" panose="020B0600070205080204" pitchFamily="34" charset="-128"/>
              </a:rPr>
              <a:t>The major government agency responsible for protecting shareholders’ interests:</a:t>
            </a:r>
          </a:p>
          <a:p>
            <a:pPr marL="0" indent="0" eaLnBrk="1" hangingPunct="1">
              <a:spcBef>
                <a:spcPts val="0"/>
              </a:spcBef>
              <a:spcAft>
                <a:spcPts val="1200"/>
              </a:spcAft>
              <a:buNone/>
            </a:pPr>
            <a:endParaRPr lang="en-US" altLang="en-US" sz="2800" dirty="0">
              <a:solidFill>
                <a:schemeClr val="tx1"/>
              </a:solidFill>
              <a:latin typeface="+mn-lt"/>
              <a:ea typeface="MS PGothic" panose="020B0600070205080204" pitchFamily="34" charset="-128"/>
            </a:endParaRPr>
          </a:p>
          <a:p>
            <a:pPr marL="0" indent="0" eaLnBrk="1" hangingPunct="1">
              <a:spcBef>
                <a:spcPts val="0"/>
              </a:spcBef>
              <a:spcAft>
                <a:spcPts val="1200"/>
              </a:spcAft>
              <a:buNone/>
            </a:pPr>
            <a:r>
              <a:rPr lang="en-US" altLang="en-US" sz="2800" dirty="0">
                <a:solidFill>
                  <a:schemeClr val="tx1"/>
                </a:solidFill>
                <a:latin typeface="+mn-lt"/>
                <a:ea typeface="MS PGothic" panose="020B0600070205080204" pitchFamily="34" charset="-128"/>
              </a:rPr>
              <a:t>Unlike many government agencies, generates revenue to pay for itself.</a:t>
            </a:r>
          </a:p>
          <a:p>
            <a:pPr marL="0" indent="0" eaLnBrk="1" hangingPunct="1">
              <a:spcBef>
                <a:spcPts val="0"/>
              </a:spcBef>
              <a:spcAft>
                <a:spcPts val="1200"/>
              </a:spcAft>
              <a:buNone/>
            </a:pPr>
            <a:endParaRPr lang="en-US" altLang="en-US" sz="2800" dirty="0">
              <a:solidFill>
                <a:schemeClr val="tx1"/>
              </a:solidFill>
              <a:latin typeface="+mn-lt"/>
              <a:ea typeface="MS PGothic" panose="020B0600070205080204" pitchFamily="34" charset="-128"/>
            </a:endParaRPr>
          </a:p>
          <a:p>
            <a:pPr marL="0" indent="0" eaLnBrk="1" hangingPunct="1">
              <a:spcBef>
                <a:spcPts val="0"/>
              </a:spcBef>
              <a:spcAft>
                <a:spcPts val="1200"/>
              </a:spcAft>
              <a:buNone/>
            </a:pPr>
            <a:r>
              <a:rPr lang="en-US" altLang="en-US" sz="2800" dirty="0">
                <a:solidFill>
                  <a:schemeClr val="tx1"/>
                </a:solidFill>
                <a:latin typeface="+mn-lt"/>
                <a:ea typeface="ＭＳ Ｐゴシック" charset="-128"/>
              </a:rPr>
              <a:t>Information Transparency and Disclosure</a:t>
            </a:r>
          </a:p>
          <a:p>
            <a:pPr marL="0" indent="0" eaLnBrk="1" hangingPunct="1">
              <a:spcBef>
                <a:spcPts val="0"/>
              </a:spcBef>
              <a:spcAft>
                <a:spcPts val="1200"/>
              </a:spcAft>
              <a:buNone/>
            </a:pPr>
            <a:endParaRPr lang="en-US" altLang="en-US" sz="2800" dirty="0">
              <a:solidFill>
                <a:schemeClr val="tx1"/>
              </a:solidFill>
              <a:latin typeface="+mn-lt"/>
              <a:ea typeface="ＭＳ Ｐゴシック" charset="-128"/>
            </a:endParaRPr>
          </a:p>
          <a:p>
            <a:pPr marL="0" indent="0" eaLnBrk="1" hangingPunct="1">
              <a:buNone/>
            </a:pPr>
            <a:r>
              <a:rPr lang="en-US" altLang="en-US" dirty="0">
                <a:solidFill>
                  <a:schemeClr val="tx1"/>
                </a:solidFill>
                <a:latin typeface="+mn-lt"/>
                <a:ea typeface="MS PGothic" panose="020B0600070205080204" pitchFamily="34" charset="-128"/>
              </a:rPr>
              <a:t>Insider trading</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81800" y="1171100"/>
            <a:ext cx="2118911" cy="2043235"/>
          </a:xfrm>
          <a:prstGeom prst="rect">
            <a:avLst/>
          </a:prstGeom>
        </p:spPr>
      </p:pic>
    </p:spTree>
    <p:extLst>
      <p:ext uri="{BB962C8B-B14F-4D97-AF65-F5344CB8AC3E}">
        <p14:creationId xmlns:p14="http://schemas.microsoft.com/office/powerpoint/2010/main" val="4891103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59014"/>
            <a:ext cx="8229600" cy="622300"/>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ＭＳ Ｐゴシック" charset="-128"/>
              </a:rPr>
              <a:t>Shareholders and the Corporation</a:t>
            </a:r>
          </a:p>
        </p:txBody>
      </p:sp>
      <p:sp>
        <p:nvSpPr>
          <p:cNvPr id="46082" name="Rectangle 3"/>
          <p:cNvSpPr>
            <a:spLocks noGrp="1" noChangeArrowheads="1"/>
          </p:cNvSpPr>
          <p:nvPr>
            <p:ph type="body" sz="quarter" idx="10"/>
          </p:nvPr>
        </p:nvSpPr>
        <p:spPr bwMode="auto">
          <a:xfrm>
            <a:off x="685800" y="1600200"/>
            <a:ext cx="5011738" cy="3810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r>
              <a:rPr lang="en-US" altLang="en-US" dirty="0">
                <a:latin typeface="Calibri" panose="020F0502020204030204" pitchFamily="34" charset="0"/>
                <a:ea typeface="MS PGothic" panose="020B0600070205080204" pitchFamily="34" charset="-128"/>
              </a:rPr>
              <a:t>Shareholders have become an increasingly powerful and vocal stakeholder group in corporations. </a:t>
            </a:r>
          </a:p>
          <a:p>
            <a:pPr marL="0" indent="0" eaLnBrk="1" hangingPunct="1">
              <a:buNone/>
            </a:pPr>
            <a:endParaRPr lang="en-US" altLang="en-US" dirty="0">
              <a:latin typeface="Calibri" panose="020F0502020204030204" pitchFamily="34" charset="0"/>
              <a:ea typeface="MS PGothic" panose="020B0600070205080204" pitchFamily="34" charset="-128"/>
            </a:endParaRPr>
          </a:p>
          <a:p>
            <a:pPr marL="0" indent="0" eaLnBrk="1" hangingPunct="1">
              <a:buNone/>
            </a:pPr>
            <a:r>
              <a:rPr lang="en-US" altLang="en-US" dirty="0">
                <a:latin typeface="Calibri" panose="020F0502020204030204" pitchFamily="34" charset="0"/>
                <a:ea typeface="MS PGothic" panose="020B0600070205080204" pitchFamily="34" charset="-128"/>
              </a:rPr>
              <a:t>Shareholders do more than just provide capital</a:t>
            </a:r>
          </a:p>
        </p:txBody>
      </p:sp>
      <p:pic>
        <p:nvPicPr>
          <p:cNvPr id="46084"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4125912"/>
            <a:ext cx="3217863" cy="2274888"/>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60132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F92C4D4-C867-4E2F-BF62-33A518B42728}"/>
              </a:ext>
            </a:extLst>
          </p:cNvPr>
          <p:cNvSpPr>
            <a:spLocks noGrp="1"/>
          </p:cNvSpPr>
          <p:nvPr>
            <p:ph type="title"/>
          </p:nvPr>
        </p:nvSpPr>
        <p:spPr/>
        <p:txBody>
          <a:bodyPr/>
          <a:lstStyle/>
          <a:p>
            <a:r>
              <a:rPr lang="en-US"/>
              <a:t>End of Main Content</a:t>
            </a:r>
            <a:endParaRPr lang="en-US" dirty="0"/>
          </a:p>
        </p:txBody>
      </p:sp>
    </p:spTree>
    <p:extLst>
      <p:ext uri="{BB962C8B-B14F-4D97-AF65-F5344CB8AC3E}">
        <p14:creationId xmlns:p14="http://schemas.microsoft.com/office/powerpoint/2010/main" val="42126219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B6140-A63B-4D20-A758-54BAF6E00ACE}"/>
              </a:ext>
            </a:extLst>
          </p:cNvPr>
          <p:cNvSpPr>
            <a:spLocks noGrp="1"/>
          </p:cNvSpPr>
          <p:nvPr>
            <p:ph type="title"/>
          </p:nvPr>
        </p:nvSpPr>
        <p:spPr>
          <a:xfrm>
            <a:off x="608881" y="1905000"/>
            <a:ext cx="7696919" cy="988245"/>
          </a:xfrm>
        </p:spPr>
        <p:txBody>
          <a:bodyPr/>
          <a:lstStyle/>
          <a:p>
            <a:pPr algn="ctr"/>
            <a:r>
              <a:rPr lang="en-US" b="1" dirty="0"/>
              <a:t>Accessibility Content: </a:t>
            </a:r>
            <a:br>
              <a:rPr lang="en-US" dirty="0"/>
            </a:br>
            <a:r>
              <a:rPr lang="en-US" dirty="0"/>
              <a:t>Text Alternatives for Images</a:t>
            </a:r>
          </a:p>
        </p:txBody>
      </p:sp>
    </p:spTree>
    <p:extLst>
      <p:ext uri="{BB962C8B-B14F-4D97-AF65-F5344CB8AC3E}">
        <p14:creationId xmlns:p14="http://schemas.microsoft.com/office/powerpoint/2010/main" val="1650333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57947"/>
            <a:ext cx="8229600" cy="774700"/>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ＭＳ Ｐゴシック" charset="-128"/>
              </a:rPr>
              <a:t>Who Are Shareholders?</a:t>
            </a:r>
          </a:p>
        </p:txBody>
      </p:sp>
      <p:sp>
        <p:nvSpPr>
          <p:cNvPr id="16386" name="Rectangle 3"/>
          <p:cNvSpPr>
            <a:spLocks noGrp="1" noChangeArrowheads="1"/>
          </p:cNvSpPr>
          <p:nvPr>
            <p:ph type="body" sz="quarter" idx="10"/>
          </p:nvPr>
        </p:nvSpPr>
        <p:spPr bwMode="auto">
          <a:xfrm>
            <a:off x="685800" y="1600200"/>
            <a:ext cx="5334000" cy="3886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lnSpc>
                <a:spcPct val="80000"/>
              </a:lnSpc>
              <a:spcAft>
                <a:spcPts val="1200"/>
              </a:spcAft>
              <a:buNone/>
            </a:pPr>
            <a:r>
              <a:rPr lang="en-US" altLang="en-US" b="1" dirty="0">
                <a:latin typeface="Calibri" panose="020F0502020204030204" pitchFamily="34" charset="0"/>
                <a:ea typeface="Calibri" panose="020F0502020204030204" pitchFamily="34" charset="0"/>
                <a:cs typeface="MS PGothic" panose="020B0600070205080204" pitchFamily="34" charset="-128"/>
              </a:rPr>
              <a:t>Shareholders: </a:t>
            </a:r>
            <a:r>
              <a:rPr lang="en-US" altLang="en-US" dirty="0">
                <a:latin typeface="Calibri" panose="020F0502020204030204" pitchFamily="34" charset="0"/>
                <a:ea typeface="Calibri" panose="020F0502020204030204" pitchFamily="34" charset="0"/>
                <a:cs typeface="MS PGothic" panose="020B0600070205080204" pitchFamily="34" charset="-128"/>
              </a:rPr>
              <a:t>The legal owners of business corporations (also called stockholders or investors).</a:t>
            </a:r>
            <a:endParaRPr lang="en-US" altLang="en-US" sz="2800" dirty="0">
              <a:solidFill>
                <a:schemeClr val="accent1"/>
              </a:solidFill>
              <a:latin typeface="Calibri" panose="020F0502020204030204" pitchFamily="34" charset="0"/>
              <a:ea typeface="Calibri" panose="020F0502020204030204" pitchFamily="34" charset="0"/>
              <a:cs typeface="MS PGothic" panose="020B0600070205080204" pitchFamily="34" charset="-128"/>
            </a:endParaRPr>
          </a:p>
          <a:p>
            <a:pPr marL="0" indent="0" eaLnBrk="1" hangingPunct="1">
              <a:lnSpc>
                <a:spcPct val="80000"/>
              </a:lnSpc>
              <a:buNone/>
            </a:pPr>
            <a:endParaRPr lang="en-US" altLang="en-US" sz="2400" dirty="0">
              <a:latin typeface="Calibri" panose="020F0502020204030204" pitchFamily="34" charset="0"/>
              <a:ea typeface="Calibri" panose="020F0502020204030204" pitchFamily="34" charset="0"/>
              <a:cs typeface="MS PGothic" panose="020B0600070205080204" pitchFamily="34" charset="-128"/>
            </a:endParaRPr>
          </a:p>
          <a:p>
            <a:pPr marL="0" indent="0" eaLnBrk="1" hangingPunct="1">
              <a:lnSpc>
                <a:spcPct val="80000"/>
              </a:lnSpc>
              <a:buNone/>
            </a:pPr>
            <a:r>
              <a:rPr lang="en-US" altLang="en-US" sz="2400" dirty="0">
                <a:latin typeface="Calibri" panose="020F0502020204030204" pitchFamily="34" charset="0"/>
                <a:ea typeface="Calibri" panose="020F0502020204030204" pitchFamily="34" charset="0"/>
                <a:cs typeface="MS PGothic" panose="020B0600070205080204" pitchFamily="34" charset="-128"/>
              </a:rPr>
              <a:t>Types of shareholders:</a:t>
            </a:r>
          </a:p>
          <a:p>
            <a:pPr marL="739775" lvl="1" indent="-342900" eaLnBrk="1" hangingPunct="1">
              <a:lnSpc>
                <a:spcPct val="80000"/>
              </a:lnSpc>
              <a:spcAft>
                <a:spcPts val="600"/>
              </a:spcAft>
              <a:buClr>
                <a:schemeClr val="accent1"/>
              </a:buClr>
              <a:buFont typeface="Arial" panose="020B0604020202020204" pitchFamily="34" charset="0"/>
              <a:buChar char="•"/>
            </a:pPr>
            <a:r>
              <a:rPr lang="en-US" altLang="en-US" b="1" dirty="0">
                <a:ea typeface="Calibri" panose="020F0502020204030204" pitchFamily="34" charset="0"/>
                <a:cs typeface="MS PGothic" panose="020B0600070205080204" pitchFamily="34" charset="-128"/>
              </a:rPr>
              <a:t>Individual shareholders</a:t>
            </a:r>
            <a:r>
              <a:rPr lang="en-US" altLang="en-US" dirty="0">
                <a:ea typeface="Calibri" panose="020F0502020204030204" pitchFamily="34" charset="0"/>
                <a:cs typeface="MS PGothic" panose="020B0600070205080204" pitchFamily="34" charset="-128"/>
              </a:rPr>
              <a:t> </a:t>
            </a:r>
          </a:p>
          <a:p>
            <a:pPr marL="739775" lvl="1" indent="-342900" eaLnBrk="1" hangingPunct="1">
              <a:lnSpc>
                <a:spcPct val="80000"/>
              </a:lnSpc>
              <a:spcAft>
                <a:spcPts val="600"/>
              </a:spcAft>
              <a:buClr>
                <a:schemeClr val="accent1"/>
              </a:buClr>
              <a:buFont typeface="Arial" panose="020B0604020202020204" pitchFamily="34" charset="0"/>
              <a:buChar char="•"/>
            </a:pPr>
            <a:r>
              <a:rPr lang="en-US" altLang="en-US" b="1" dirty="0">
                <a:ea typeface="Calibri" panose="020F0502020204030204" pitchFamily="34" charset="0"/>
                <a:cs typeface="MS PGothic" panose="020B0600070205080204" pitchFamily="34" charset="-128"/>
              </a:rPr>
              <a:t>Institutions</a:t>
            </a:r>
            <a:endParaRPr lang="en-US" altLang="en-US" sz="2000" dirty="0">
              <a:ea typeface="Calibri" panose="020F0502020204030204" pitchFamily="34" charset="0"/>
              <a:cs typeface="MS PGothic" panose="020B0600070205080204" pitchFamily="34" charset="-128"/>
            </a:endParaRPr>
          </a:p>
        </p:txBody>
      </p:sp>
      <p:pic>
        <p:nvPicPr>
          <p:cNvPr id="1638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62241" y="1718903"/>
            <a:ext cx="2654300" cy="3615097"/>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21150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381000"/>
            <a:ext cx="8229600" cy="587078"/>
          </a:xfrm>
        </p:spPr>
        <p:txBody>
          <a:bodyPr/>
          <a:lstStyle/>
          <a:p>
            <a:pPr algn="ctr" eaLnBrk="1" fontAlgn="auto" hangingPunct="1">
              <a:spcAft>
                <a:spcPts val="0"/>
              </a:spcAft>
              <a:buFont typeface="Arial"/>
              <a:buNone/>
              <a:defRPr/>
            </a:pPr>
            <a:r>
              <a:rPr lang="en-US" altLang="en-US" sz="2400" dirty="0"/>
              <a:t>Stock Market Capitalization as a Percentage of GDP, 2016</a:t>
            </a:r>
            <a:br>
              <a:rPr lang="en-US" altLang="en-US" sz="2400" b="1" dirty="0">
                <a:solidFill>
                  <a:srgbClr val="125F9A"/>
                </a:solidFill>
                <a:ea typeface="MS PGothic" charset="0"/>
              </a:rPr>
            </a:br>
            <a:r>
              <a:rPr lang="en-US" altLang="en-US" sz="2400" b="1" dirty="0">
                <a:solidFill>
                  <a:srgbClr val="125F9A"/>
                </a:solidFill>
                <a:ea typeface="MS PGothic" charset="0"/>
              </a:rPr>
              <a:t>Text Alternative</a:t>
            </a:r>
            <a:endParaRPr lang="en-US" sz="2400" b="1" dirty="0">
              <a:solidFill>
                <a:srgbClr val="125F9A"/>
              </a:solidFill>
              <a:latin typeface="+mn-lt"/>
              <a:ea typeface="MS PGothic" charset="0"/>
            </a:endParaRPr>
          </a:p>
        </p:txBody>
      </p:sp>
      <p:sp>
        <p:nvSpPr>
          <p:cNvPr id="34818" name="Rectangle 3"/>
          <p:cNvSpPr>
            <a:spLocks noGrp="1" noChangeArrowheads="1"/>
          </p:cNvSpPr>
          <p:nvPr>
            <p:ph type="body" sz="quarter" idx="10"/>
          </p:nvPr>
        </p:nvSpPr>
        <p:spPr bwMode="auto">
          <a:xfrm>
            <a:off x="762000" y="1219200"/>
            <a:ext cx="81534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None/>
            </a:pPr>
            <a:r>
              <a:rPr lang="en-US" sz="1100" dirty="0"/>
              <a:t>The x-axis contains six markings. From the left to the right, these markings read 0, 50, 100, 150, 200, and 250. </a:t>
            </a:r>
          </a:p>
          <a:p>
            <a:pPr marL="0" indent="0">
              <a:buNone/>
            </a:pPr>
            <a:r>
              <a:rPr lang="en-US" sz="1100" dirty="0"/>
              <a:t>The y-axis contains nine countries. From the bottom to the top, these countries read Indonesia, Russian Federation, Brazil, India, Australia, Japan, Korea, China, and the United States.</a:t>
            </a:r>
          </a:p>
          <a:p>
            <a:pPr marL="0" indent="0">
              <a:buNone/>
            </a:pPr>
            <a:r>
              <a:rPr lang="en-US" sz="1100" dirty="0"/>
              <a:t>Bars extend from the y-axis parallel to the x-axis and represent the total value of stocks in that nation as a percentage of their gross domestic product.</a:t>
            </a:r>
          </a:p>
          <a:p>
            <a:pPr marL="0" indent="0">
              <a:buNone/>
            </a:pPr>
            <a:r>
              <a:rPr lang="en-US" sz="1100" dirty="0"/>
              <a:t>From the bottom to the top, the data reads as follows:</a:t>
            </a:r>
          </a:p>
          <a:p>
            <a:pPr marL="0" indent="0">
              <a:buNone/>
            </a:pPr>
            <a:r>
              <a:rPr lang="en-US" sz="1100" dirty="0"/>
              <a:t>Stock market capitalization for Indonesia is approximately 7 percent of its GDP. </a:t>
            </a:r>
          </a:p>
          <a:p>
            <a:pPr marL="0" indent="0">
              <a:buNone/>
            </a:pPr>
            <a:r>
              <a:rPr lang="en-US" sz="1100" dirty="0"/>
              <a:t>Stock market capitalization for the Russian Federation is approximately 8 percent of its GDP. </a:t>
            </a:r>
          </a:p>
          <a:p>
            <a:pPr marL="0" indent="0">
              <a:buNone/>
            </a:pPr>
            <a:r>
              <a:rPr lang="en-US" sz="1100" dirty="0"/>
              <a:t>Stock market capitalization for Brazil is approximately 30 percent of its GDP. </a:t>
            </a:r>
          </a:p>
          <a:p>
            <a:pPr marL="0" indent="0">
              <a:buNone/>
            </a:pPr>
            <a:r>
              <a:rPr lang="en-US" sz="1100" dirty="0"/>
              <a:t>Stock market capitalization for India is approximately 40 percent of its GDP. </a:t>
            </a:r>
          </a:p>
          <a:p>
            <a:pPr marL="0" indent="0">
              <a:buNone/>
            </a:pPr>
            <a:r>
              <a:rPr lang="en-US" sz="1100" dirty="0"/>
              <a:t>Stock market capitalization for Australia is approximately 70 percent of its GDP. </a:t>
            </a:r>
          </a:p>
          <a:p>
            <a:pPr marL="0" indent="0">
              <a:buNone/>
            </a:pPr>
            <a:r>
              <a:rPr lang="en-US" sz="1100" dirty="0"/>
              <a:t>Stock market capitalization for Japan is approximately 110 percent of its GDP. </a:t>
            </a:r>
          </a:p>
          <a:p>
            <a:pPr marL="0" indent="0">
              <a:buNone/>
            </a:pPr>
            <a:r>
              <a:rPr lang="en-US" sz="1100" dirty="0"/>
              <a:t>Stock market capitalization for Korea is approximately 115 percent of its GDP. </a:t>
            </a:r>
          </a:p>
          <a:p>
            <a:pPr marL="0" indent="0">
              <a:buNone/>
            </a:pPr>
            <a:r>
              <a:rPr lang="en-US" sz="1100" dirty="0"/>
              <a:t>Stock market capitalization for China is approximately 170 percent of its GDP. </a:t>
            </a:r>
          </a:p>
          <a:p>
            <a:pPr marL="0" indent="0">
              <a:buNone/>
            </a:pPr>
            <a:r>
              <a:rPr lang="en-US" sz="1100" dirty="0"/>
              <a:t>Stock market capitalization for the United States is approximately 260 percent of its GDP. </a:t>
            </a:r>
          </a:p>
        </p:txBody>
      </p:sp>
      <p:sp>
        <p:nvSpPr>
          <p:cNvPr id="6" name="TextBox 5"/>
          <p:cNvSpPr txBox="1"/>
          <p:nvPr/>
        </p:nvSpPr>
        <p:spPr>
          <a:xfrm>
            <a:off x="6553200" y="6248400"/>
            <a:ext cx="2438400" cy="215444"/>
          </a:xfrm>
          <a:prstGeom prst="rect">
            <a:avLst/>
          </a:prstGeom>
          <a:noFill/>
        </p:spPr>
        <p:txBody>
          <a:bodyPr wrap="square" rtlCol="0">
            <a:spAutoFit/>
          </a:bodyPr>
          <a:lstStyle/>
          <a:p>
            <a:r>
              <a:rPr lang="en-US" sz="800" dirty="0">
                <a:hlinkClick r:id="rId3" action="ppaction://hlinksldjump"/>
              </a:rPr>
              <a:t>Return to slide containing original image.</a:t>
            </a:r>
            <a:endParaRPr lang="en-US" sz="800" dirty="0"/>
          </a:p>
        </p:txBody>
      </p:sp>
    </p:spTree>
    <p:extLst>
      <p:ext uri="{BB962C8B-B14F-4D97-AF65-F5344CB8AC3E}">
        <p14:creationId xmlns:p14="http://schemas.microsoft.com/office/powerpoint/2010/main" val="7339208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381000"/>
            <a:ext cx="8229600" cy="647236"/>
          </a:xfrm>
        </p:spPr>
        <p:txBody>
          <a:bodyPr/>
          <a:lstStyle/>
          <a:p>
            <a:pPr algn="ctr" eaLnBrk="1" fontAlgn="auto" hangingPunct="1">
              <a:spcAft>
                <a:spcPts val="0"/>
              </a:spcAft>
              <a:buFont typeface="Arial"/>
              <a:buNone/>
              <a:defRPr/>
            </a:pPr>
            <a:r>
              <a:rPr lang="en-US" altLang="en-US" sz="2400" dirty="0"/>
              <a:t>Household Versus Institutional Ownership in the United States </a:t>
            </a:r>
            <a:r>
              <a:rPr lang="en-US" altLang="en-US" sz="2400" b="1" dirty="0">
                <a:solidFill>
                  <a:srgbClr val="125F9A"/>
                </a:solidFill>
                <a:ea typeface="MS PGothic" charset="0"/>
              </a:rPr>
              <a:t>Text Alternative</a:t>
            </a:r>
            <a:endParaRPr lang="en-US" sz="2400" b="1" dirty="0">
              <a:solidFill>
                <a:srgbClr val="125F9A"/>
              </a:solidFill>
              <a:latin typeface="+mn-lt"/>
              <a:ea typeface="MS PGothic" charset="0"/>
            </a:endParaRPr>
          </a:p>
        </p:txBody>
      </p:sp>
      <p:sp>
        <p:nvSpPr>
          <p:cNvPr id="34818" name="Rectangle 3"/>
          <p:cNvSpPr>
            <a:spLocks noGrp="1" noChangeArrowheads="1"/>
          </p:cNvSpPr>
          <p:nvPr>
            <p:ph type="body" sz="quarter" idx="10"/>
          </p:nvPr>
        </p:nvSpPr>
        <p:spPr bwMode="auto">
          <a:xfrm>
            <a:off x="762000" y="1219200"/>
            <a:ext cx="8153400" cy="5029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None/>
            </a:pPr>
            <a:r>
              <a:rPr lang="en-US" sz="1100" dirty="0"/>
              <a:t>The x-axis is labeled year. There are eight markings on the x-axis. From the left to the right, these markings read 1965, 1975, 1985, 1995, 2000, 2005, 2010, and 2016.  Below the markings on the x-axis, there is content that reads total market value. </a:t>
            </a:r>
          </a:p>
          <a:p>
            <a:pPr marL="0" indent="0">
              <a:buNone/>
            </a:pPr>
            <a:r>
              <a:rPr lang="en-US" sz="1100" dirty="0"/>
              <a:t>In the year 1965, the total market value was 735 billion dollars. </a:t>
            </a:r>
          </a:p>
          <a:p>
            <a:pPr marL="0" indent="0">
              <a:buNone/>
            </a:pPr>
            <a:r>
              <a:rPr lang="en-US" sz="1100" dirty="0"/>
              <a:t>In the year 1975, the total market value was 839 billion dollars. </a:t>
            </a:r>
          </a:p>
          <a:p>
            <a:pPr marL="0" indent="0">
              <a:buNone/>
            </a:pPr>
            <a:r>
              <a:rPr lang="en-US" sz="1100" dirty="0"/>
              <a:t>In the year 1985, the total market value was 2,270 billion dollars. </a:t>
            </a:r>
          </a:p>
          <a:p>
            <a:pPr marL="0" indent="0">
              <a:buNone/>
            </a:pPr>
            <a:r>
              <a:rPr lang="en-US" sz="1100" dirty="0"/>
              <a:t>In the year 1995, the total market value was 8,481 billion dollars. </a:t>
            </a:r>
          </a:p>
          <a:p>
            <a:pPr marL="0" indent="0">
              <a:buNone/>
            </a:pPr>
            <a:r>
              <a:rPr lang="en-US" sz="1100" dirty="0"/>
              <a:t>In the year 2000, the total market value was 17,627 billion dollars. </a:t>
            </a:r>
          </a:p>
          <a:p>
            <a:pPr marL="0" indent="0">
              <a:buNone/>
            </a:pPr>
            <a:r>
              <a:rPr lang="en-US" sz="1100" dirty="0"/>
              <a:t>In the year 2005, the total market value was 18,512 billion dollars. </a:t>
            </a:r>
          </a:p>
          <a:p>
            <a:pPr marL="0" indent="0">
              <a:buNone/>
            </a:pPr>
            <a:r>
              <a:rPr lang="en-US" sz="1100" dirty="0"/>
              <a:t>In the year 2010, the total market value was 23,293 billion dollars.  </a:t>
            </a:r>
          </a:p>
          <a:p>
            <a:pPr marL="0" indent="0">
              <a:buNone/>
            </a:pPr>
            <a:r>
              <a:rPr lang="en-US" sz="1100" dirty="0"/>
              <a:t>In the year 2016 the market value was 38,685.</a:t>
            </a:r>
          </a:p>
          <a:p>
            <a:pPr marL="0" indent="0">
              <a:buNone/>
            </a:pPr>
            <a:r>
              <a:rPr lang="en-US" sz="1100" dirty="0"/>
              <a:t>The y-axis contains ten markings. From the bottom to the top, these markings read 0, 10, 20, 30, 40, 50, 60, 70, 80, and 90.</a:t>
            </a:r>
          </a:p>
          <a:p>
            <a:pPr marL="0" indent="0">
              <a:buNone/>
            </a:pPr>
            <a:r>
              <a:rPr lang="en-US" sz="1100" dirty="0"/>
              <a:t>Two vertical bars arise from each year. A key indicates that the darker bars represent households and lighter bars represent institutions. </a:t>
            </a:r>
          </a:p>
          <a:p>
            <a:pPr marL="0" indent="0">
              <a:buNone/>
            </a:pPr>
            <a:r>
              <a:rPr lang="en-US" sz="1100" dirty="0"/>
              <a:t>In the year 1965, household ownership in the United States was approximately 82 and institutional ownership was approximately 15. </a:t>
            </a:r>
          </a:p>
          <a:p>
            <a:pPr marL="0" indent="0">
              <a:buNone/>
            </a:pPr>
            <a:r>
              <a:rPr lang="en-US" sz="1100" dirty="0"/>
              <a:t>In the year 1975, household ownership in the United States was approximately 69 and institutional ownership was approximately 29. </a:t>
            </a:r>
          </a:p>
          <a:p>
            <a:pPr marL="0" indent="0">
              <a:buNone/>
            </a:pPr>
            <a:r>
              <a:rPr lang="en-US" sz="1100" dirty="0"/>
              <a:t>In the year 1985, household ownership in the United States was approximately 52 and institutional ownership was approximately 45. </a:t>
            </a:r>
          </a:p>
          <a:p>
            <a:pPr marL="0" indent="0">
              <a:buNone/>
            </a:pPr>
            <a:r>
              <a:rPr lang="en-US" sz="1100" dirty="0"/>
              <a:t>In the year 1995, household ownership in the United States was approximately 50 and institutional ownership was approximately 48. </a:t>
            </a:r>
          </a:p>
          <a:p>
            <a:pPr marL="0" indent="0">
              <a:buNone/>
            </a:pPr>
            <a:r>
              <a:rPr lang="en-US" sz="1100" dirty="0"/>
              <a:t>In the year 2000, household ownership in the United States was approximately 45 and institutional ownership was approximately 52. </a:t>
            </a:r>
          </a:p>
          <a:p>
            <a:pPr marL="0" indent="0">
              <a:buNone/>
            </a:pPr>
            <a:r>
              <a:rPr lang="en-US" sz="1100" dirty="0"/>
              <a:t>In the year 2005, household ownership in the United States was approximately 30 and institutional ownership was approximately 68. I</a:t>
            </a:r>
          </a:p>
          <a:p>
            <a:pPr marL="0" indent="0">
              <a:buNone/>
            </a:pPr>
            <a:r>
              <a:rPr lang="en-US" sz="1100" dirty="0"/>
              <a:t>n the year 2010, household ownership in the United States was approximately 35 and institutional ownership was approximately 60. </a:t>
            </a:r>
          </a:p>
          <a:p>
            <a:pPr marL="0" indent="0">
              <a:buNone/>
            </a:pPr>
            <a:r>
              <a:rPr lang="en-US" sz="1100" dirty="0"/>
              <a:t>In the year 2016, household ownership was just over 40 and institutional ownership was just under 60.</a:t>
            </a:r>
          </a:p>
        </p:txBody>
      </p:sp>
      <p:sp>
        <p:nvSpPr>
          <p:cNvPr id="6" name="TextBox 5"/>
          <p:cNvSpPr txBox="1"/>
          <p:nvPr/>
        </p:nvSpPr>
        <p:spPr>
          <a:xfrm>
            <a:off x="6553200" y="6248400"/>
            <a:ext cx="2438400" cy="215444"/>
          </a:xfrm>
          <a:prstGeom prst="rect">
            <a:avLst/>
          </a:prstGeom>
          <a:noFill/>
        </p:spPr>
        <p:txBody>
          <a:bodyPr wrap="square" rtlCol="0">
            <a:spAutoFit/>
          </a:bodyPr>
          <a:lstStyle/>
          <a:p>
            <a:r>
              <a:rPr lang="en-US" sz="800" dirty="0">
                <a:hlinkClick r:id="rId3" action="ppaction://hlinksldjump"/>
              </a:rPr>
              <a:t>Return to slide containing original image.</a:t>
            </a:r>
            <a:endParaRPr lang="en-US" sz="800" dirty="0"/>
          </a:p>
        </p:txBody>
      </p:sp>
    </p:spTree>
    <p:extLst>
      <p:ext uri="{BB962C8B-B14F-4D97-AF65-F5344CB8AC3E}">
        <p14:creationId xmlns:p14="http://schemas.microsoft.com/office/powerpoint/2010/main" val="1691534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381000"/>
            <a:ext cx="8229600" cy="647236"/>
          </a:xfrm>
        </p:spPr>
        <p:txBody>
          <a:bodyPr/>
          <a:lstStyle/>
          <a:p>
            <a:pPr algn="ctr" eaLnBrk="1" fontAlgn="auto" hangingPunct="1">
              <a:spcAft>
                <a:spcPts val="0"/>
              </a:spcAft>
              <a:buFont typeface="Arial"/>
              <a:buNone/>
              <a:defRPr/>
            </a:pPr>
            <a:r>
              <a:rPr lang="en-US" altLang="en-US" sz="2400" dirty="0"/>
              <a:t>Relative Average Annual CEO Compensation in the United States and Selected Nations </a:t>
            </a:r>
            <a:r>
              <a:rPr lang="en-US" altLang="en-US" sz="2400" b="1" dirty="0">
                <a:solidFill>
                  <a:srgbClr val="125F9A"/>
                </a:solidFill>
                <a:ea typeface="MS PGothic" charset="0"/>
              </a:rPr>
              <a:t>Text Alternative</a:t>
            </a:r>
            <a:endParaRPr lang="en-US" sz="2400" b="1" dirty="0">
              <a:solidFill>
                <a:srgbClr val="125F9A"/>
              </a:solidFill>
              <a:latin typeface="+mn-lt"/>
              <a:ea typeface="MS PGothic" charset="0"/>
            </a:endParaRPr>
          </a:p>
        </p:txBody>
      </p:sp>
      <p:sp>
        <p:nvSpPr>
          <p:cNvPr id="34818" name="Rectangle 3"/>
          <p:cNvSpPr>
            <a:spLocks noGrp="1" noChangeArrowheads="1"/>
          </p:cNvSpPr>
          <p:nvPr>
            <p:ph type="body" sz="quarter" idx="10"/>
          </p:nvPr>
        </p:nvSpPr>
        <p:spPr bwMode="auto">
          <a:xfrm>
            <a:off x="762000" y="1219200"/>
            <a:ext cx="81534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None/>
            </a:pPr>
            <a:r>
              <a:rPr lang="en-US" sz="1000" dirty="0"/>
              <a:t>The x-axis contains eight markings. From the left to the right, these markings read 0, 2, 4, 6, 8, 10, 12, and 14. </a:t>
            </a:r>
          </a:p>
          <a:p>
            <a:pPr marL="0" indent="0">
              <a:buNone/>
            </a:pPr>
            <a:r>
              <a:rPr lang="en-US" sz="1000" dirty="0"/>
              <a:t>The y-axis contains sixteen markings. From the bottom to the top, these markings read Poland, Portugal, Austria, Czech Republic, Japan, Norway, Sweden, Netherlands, United Kingdom, France, Australia, Spain, Germany, Switzerland, Canada, and United states.</a:t>
            </a:r>
          </a:p>
          <a:p>
            <a:pPr marL="0" indent="0">
              <a:buNone/>
            </a:pPr>
            <a:r>
              <a:rPr lang="en-US" sz="1000" dirty="0"/>
              <a:t>Bars extend to the right from the y-axis, and are parallel to the x-axis.</a:t>
            </a:r>
          </a:p>
          <a:p>
            <a:pPr marL="0" indent="0">
              <a:buNone/>
            </a:pPr>
            <a:r>
              <a:rPr lang="en-US" sz="1000" dirty="0"/>
              <a:t>From bottom to top, the data reads as follows:</a:t>
            </a:r>
          </a:p>
          <a:p>
            <a:pPr marL="0" indent="0">
              <a:buNone/>
            </a:pPr>
            <a:r>
              <a:rPr lang="en-US" sz="1000" dirty="0"/>
              <a:t>Poland about a half million dollars.</a:t>
            </a:r>
          </a:p>
          <a:p>
            <a:pPr marL="0" indent="0">
              <a:buNone/>
            </a:pPr>
            <a:r>
              <a:rPr lang="en-US" sz="1000" dirty="0"/>
              <a:t>Portugal around 125 million dollars.</a:t>
            </a:r>
          </a:p>
          <a:p>
            <a:pPr marL="0" indent="0">
              <a:buNone/>
            </a:pPr>
            <a:r>
              <a:rPr lang="en-US" sz="1000" dirty="0"/>
              <a:t>Czech Republic around 2.3 million dollars.</a:t>
            </a:r>
          </a:p>
          <a:p>
            <a:pPr marL="0" indent="0">
              <a:buNone/>
            </a:pPr>
            <a:r>
              <a:rPr lang="en-US" sz="1000" dirty="0"/>
              <a:t>Israel around 2.3 million dollars.</a:t>
            </a:r>
          </a:p>
          <a:p>
            <a:pPr marL="0" indent="0">
              <a:buNone/>
            </a:pPr>
            <a:r>
              <a:rPr lang="en-US" sz="1000" dirty="0"/>
              <a:t>Denmark about 2.3 million dollars.</a:t>
            </a:r>
          </a:p>
          <a:p>
            <a:pPr marL="0" indent="0">
              <a:buNone/>
            </a:pPr>
            <a:r>
              <a:rPr lang="en-US" sz="1000" dirty="0"/>
              <a:t>Japan around 2.3 million dollars.</a:t>
            </a:r>
          </a:p>
          <a:p>
            <a:pPr marL="0" indent="0">
              <a:buNone/>
            </a:pPr>
            <a:r>
              <a:rPr lang="en-US" sz="1000" dirty="0"/>
              <a:t>Norway around 2.5 million dollars.</a:t>
            </a:r>
          </a:p>
          <a:p>
            <a:pPr marL="0" indent="0">
              <a:buNone/>
            </a:pPr>
            <a:r>
              <a:rPr lang="en-US" sz="1000" dirty="0"/>
              <a:t>Sweden near 3.4 million dollars.</a:t>
            </a:r>
          </a:p>
          <a:p>
            <a:pPr marL="0" indent="0">
              <a:buNone/>
            </a:pPr>
            <a:r>
              <a:rPr lang="en-US" sz="1000" dirty="0"/>
              <a:t>United Kingdom around 3.75 million dollars.</a:t>
            </a:r>
          </a:p>
          <a:p>
            <a:pPr marL="0" indent="0">
              <a:buNone/>
            </a:pPr>
            <a:r>
              <a:rPr lang="en-US" sz="1000" dirty="0"/>
              <a:t>France just under 4 million dollars.</a:t>
            </a:r>
          </a:p>
          <a:p>
            <a:pPr marL="0" indent="0">
              <a:buNone/>
            </a:pPr>
            <a:r>
              <a:rPr lang="en-US" sz="1000" dirty="0"/>
              <a:t>Austria around 4.3 million dollars.</a:t>
            </a:r>
          </a:p>
          <a:p>
            <a:pPr marL="0" indent="0">
              <a:buNone/>
            </a:pPr>
            <a:r>
              <a:rPr lang="en-US" sz="1000" dirty="0"/>
              <a:t>Australia around 4.3 million dollars.</a:t>
            </a:r>
          </a:p>
          <a:p>
            <a:pPr marL="0" indent="0">
              <a:buNone/>
            </a:pPr>
            <a:r>
              <a:rPr lang="en-US" sz="1000" dirty="0"/>
              <a:t>Spain about 4.25 million dollars.</a:t>
            </a:r>
          </a:p>
          <a:p>
            <a:pPr marL="0" indent="0">
              <a:buNone/>
            </a:pPr>
            <a:r>
              <a:rPr lang="en-US" sz="1000" dirty="0"/>
              <a:t>Germany around 5.8 million dollars.</a:t>
            </a:r>
          </a:p>
          <a:p>
            <a:pPr marL="0" indent="0">
              <a:buNone/>
            </a:pPr>
            <a:r>
              <a:rPr lang="en-US" sz="1000" dirty="0"/>
              <a:t>Switzerland about 7.5 million dollars.</a:t>
            </a:r>
          </a:p>
          <a:p>
            <a:pPr marL="0" indent="0">
              <a:buNone/>
            </a:pPr>
            <a:r>
              <a:rPr lang="en-US" sz="1000" dirty="0"/>
              <a:t>United States just over 12.2 million dollars.</a:t>
            </a:r>
          </a:p>
        </p:txBody>
      </p:sp>
      <p:sp>
        <p:nvSpPr>
          <p:cNvPr id="6" name="TextBox 5"/>
          <p:cNvSpPr txBox="1"/>
          <p:nvPr/>
        </p:nvSpPr>
        <p:spPr>
          <a:xfrm>
            <a:off x="6553200" y="6248400"/>
            <a:ext cx="2438400" cy="215444"/>
          </a:xfrm>
          <a:prstGeom prst="rect">
            <a:avLst/>
          </a:prstGeom>
          <a:noFill/>
        </p:spPr>
        <p:txBody>
          <a:bodyPr wrap="square" rtlCol="0">
            <a:spAutoFit/>
          </a:bodyPr>
          <a:lstStyle/>
          <a:p>
            <a:r>
              <a:rPr lang="en-US" sz="800" dirty="0">
                <a:hlinkClick r:id="rId3" action="ppaction://hlinksldjump"/>
              </a:rPr>
              <a:t>Return to slide containing original image.</a:t>
            </a:r>
            <a:endParaRPr lang="en-US" sz="800" dirty="0"/>
          </a:p>
        </p:txBody>
      </p:sp>
    </p:spTree>
    <p:extLst>
      <p:ext uri="{BB962C8B-B14F-4D97-AF65-F5344CB8AC3E}">
        <p14:creationId xmlns:p14="http://schemas.microsoft.com/office/powerpoint/2010/main" val="11363841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381000"/>
            <a:ext cx="8229600" cy="647236"/>
          </a:xfrm>
        </p:spPr>
        <p:txBody>
          <a:bodyPr/>
          <a:lstStyle/>
          <a:p>
            <a:pPr algn="ctr" eaLnBrk="1" fontAlgn="auto" hangingPunct="1">
              <a:spcAft>
                <a:spcPts val="0"/>
              </a:spcAft>
              <a:buFont typeface="Arial"/>
              <a:buNone/>
              <a:defRPr/>
            </a:pPr>
            <a:r>
              <a:rPr lang="en-US" altLang="en-US" sz="2400" dirty="0"/>
              <a:t>Ratio of Average CEO Pay to Average Production Worker Pay, 1990–2016 </a:t>
            </a:r>
            <a:r>
              <a:rPr lang="en-US" altLang="en-US" sz="2400" b="1" dirty="0">
                <a:solidFill>
                  <a:srgbClr val="125F9A"/>
                </a:solidFill>
                <a:ea typeface="MS PGothic" charset="0"/>
              </a:rPr>
              <a:t>Text Alternative</a:t>
            </a:r>
            <a:endParaRPr lang="en-US" sz="2400" b="1" dirty="0">
              <a:solidFill>
                <a:srgbClr val="125F9A"/>
              </a:solidFill>
              <a:latin typeface="+mn-lt"/>
              <a:ea typeface="MS PGothic" charset="0"/>
            </a:endParaRPr>
          </a:p>
        </p:txBody>
      </p:sp>
      <p:sp>
        <p:nvSpPr>
          <p:cNvPr id="34818" name="Rectangle 3"/>
          <p:cNvSpPr>
            <a:spLocks noGrp="1" noChangeArrowheads="1"/>
          </p:cNvSpPr>
          <p:nvPr>
            <p:ph type="body" sz="quarter" idx="10"/>
          </p:nvPr>
        </p:nvSpPr>
        <p:spPr bwMode="auto">
          <a:xfrm>
            <a:off x="762000" y="1219200"/>
            <a:ext cx="81534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None/>
            </a:pPr>
            <a:r>
              <a:rPr lang="en-US" sz="1100" dirty="0"/>
              <a:t>The x-axis contains eleven markings. From the left to the right, these markings read 1990, 1993, 1996, 1999, 2002, 2005, 2008, 2010, 2013, 2014, and 2016. The y-axis contains ratio indicators from the bottom to top reading 0:1; 100:1; 200:1; 300:1; 400:1; 500:1; and 600:1.</a:t>
            </a:r>
          </a:p>
          <a:p>
            <a:pPr marL="0" indent="0">
              <a:buNone/>
            </a:pPr>
            <a:r>
              <a:rPr lang="en-US" sz="1100" dirty="0"/>
              <a:t>Bars extend upward from the x-axis, and are parallel to the y-axis.</a:t>
            </a:r>
          </a:p>
          <a:p>
            <a:pPr marL="0" indent="0">
              <a:buNone/>
            </a:pPr>
            <a:r>
              <a:rPr lang="en-US" sz="1100" dirty="0"/>
              <a:t>From left to right the ratio per year reads as follows:</a:t>
            </a:r>
          </a:p>
          <a:p>
            <a:pPr marL="0" indent="0">
              <a:buNone/>
            </a:pPr>
            <a:r>
              <a:rPr lang="en-US" sz="1100" dirty="0"/>
              <a:t>In the year 1990, approximately 100:1. </a:t>
            </a:r>
          </a:p>
          <a:p>
            <a:pPr marL="0" indent="0">
              <a:buNone/>
            </a:pPr>
            <a:r>
              <a:rPr lang="en-US" sz="1100" dirty="0"/>
              <a:t>In the year 1993, approximately 200:1. </a:t>
            </a:r>
          </a:p>
          <a:p>
            <a:pPr marL="0" indent="0">
              <a:buNone/>
            </a:pPr>
            <a:r>
              <a:rPr lang="en-US" sz="1100" dirty="0"/>
              <a:t>In the year 1996, approximately 270:1. </a:t>
            </a:r>
          </a:p>
          <a:p>
            <a:pPr marL="0" indent="0">
              <a:buNone/>
            </a:pPr>
            <a:r>
              <a:rPr lang="en-US" sz="1100" dirty="0"/>
              <a:t>In the year 1999, approximately 510:1. </a:t>
            </a:r>
          </a:p>
          <a:p>
            <a:pPr marL="0" indent="0">
              <a:buNone/>
            </a:pPr>
            <a:r>
              <a:rPr lang="en-US" sz="1100" dirty="0"/>
              <a:t>In the year 2002, approximately 280:1. </a:t>
            </a:r>
          </a:p>
          <a:p>
            <a:pPr marL="0" indent="0">
              <a:buNone/>
            </a:pPr>
            <a:r>
              <a:rPr lang="en-US" sz="1100" dirty="0"/>
              <a:t>In the year 2005, approximately 410:1. </a:t>
            </a:r>
          </a:p>
          <a:p>
            <a:pPr marL="0" indent="0">
              <a:buNone/>
            </a:pPr>
            <a:r>
              <a:rPr lang="en-US" sz="1100" dirty="0"/>
              <a:t>In the year 2008, almost exactly 300:1. </a:t>
            </a:r>
          </a:p>
          <a:p>
            <a:pPr marL="0" indent="0">
              <a:buNone/>
            </a:pPr>
            <a:r>
              <a:rPr lang="en-US" sz="1100" dirty="0"/>
              <a:t>In the year 2010, approximately 330:1. </a:t>
            </a:r>
          </a:p>
          <a:p>
            <a:pPr marL="0" indent="0">
              <a:buNone/>
            </a:pPr>
            <a:r>
              <a:rPr lang="en-US" sz="1100" dirty="0"/>
              <a:t>In the year 2013, approximately 335:1. </a:t>
            </a:r>
          </a:p>
          <a:p>
            <a:pPr marL="0" indent="0">
              <a:buNone/>
            </a:pPr>
            <a:r>
              <a:rPr lang="en-US" sz="1100" dirty="0"/>
              <a:t>In the year 2014, approximately 380:1.</a:t>
            </a:r>
          </a:p>
          <a:p>
            <a:pPr marL="0" indent="0">
              <a:buNone/>
            </a:pPr>
            <a:r>
              <a:rPr lang="en-US" sz="1100" dirty="0"/>
              <a:t>In the year 2016, approximately 350:1.</a:t>
            </a:r>
          </a:p>
          <a:p>
            <a:pPr marL="0" indent="0">
              <a:buNone/>
            </a:pPr>
            <a:r>
              <a:rPr lang="en-US" sz="1100" dirty="0"/>
              <a:t>It is notable that the ratio increases during times of economic growth (late 1990s boom), and decreases during periods of economic contraction (Great Recession of 20008-2009).</a:t>
            </a:r>
          </a:p>
        </p:txBody>
      </p:sp>
      <p:sp>
        <p:nvSpPr>
          <p:cNvPr id="6" name="TextBox 5"/>
          <p:cNvSpPr txBox="1"/>
          <p:nvPr/>
        </p:nvSpPr>
        <p:spPr>
          <a:xfrm>
            <a:off x="6553200" y="6248400"/>
            <a:ext cx="2438400" cy="215444"/>
          </a:xfrm>
          <a:prstGeom prst="rect">
            <a:avLst/>
          </a:prstGeom>
          <a:noFill/>
        </p:spPr>
        <p:txBody>
          <a:bodyPr wrap="square" rtlCol="0">
            <a:spAutoFit/>
          </a:bodyPr>
          <a:lstStyle/>
          <a:p>
            <a:r>
              <a:rPr lang="en-US" sz="800" dirty="0">
                <a:hlinkClick r:id="rId3" action="ppaction://hlinksldjump"/>
              </a:rPr>
              <a:t>Return to slide containing original image.</a:t>
            </a:r>
            <a:endParaRPr lang="en-US" sz="800" dirty="0"/>
          </a:p>
        </p:txBody>
      </p:sp>
    </p:spTree>
    <p:extLst>
      <p:ext uri="{BB962C8B-B14F-4D97-AF65-F5344CB8AC3E}">
        <p14:creationId xmlns:p14="http://schemas.microsoft.com/office/powerpoint/2010/main" val="3752465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838200" y="38407"/>
            <a:ext cx="7467600" cy="952193"/>
          </a:xfrm>
          <a:prstGeom prst="rect">
            <a:avLst/>
          </a:prstGeom>
        </p:spPr>
        <p:txBody>
          <a:bodyPr/>
          <a:lstStyle>
            <a:lvl1pPr>
              <a:defRPr/>
            </a:lvl1pPr>
          </a:lstStyle>
          <a:p>
            <a:pPr algn="ctr" eaLnBrk="1" fontAlgn="auto" hangingPunct="1">
              <a:lnSpc>
                <a:spcPct val="100000"/>
              </a:lnSpc>
              <a:spcBef>
                <a:spcPts val="600"/>
              </a:spcBef>
              <a:spcAft>
                <a:spcPts val="0"/>
              </a:spcAft>
              <a:buFont typeface="Arial"/>
              <a:buNone/>
              <a:defRPr/>
            </a:pPr>
            <a:r>
              <a:rPr lang="en-US" altLang="en-US" dirty="0">
                <a:ea typeface="ＭＳ Ｐゴシック" charset="-128"/>
              </a:rPr>
              <a:t>Stock Market Capitalization as a Percentage of GDP, 2016</a:t>
            </a:r>
          </a:p>
        </p:txBody>
      </p:sp>
      <p:sp>
        <p:nvSpPr>
          <p:cNvPr id="3" name="Content Placeholder 2"/>
          <p:cNvSpPr>
            <a:spLocks noGrp="1"/>
          </p:cNvSpPr>
          <p:nvPr>
            <p:ph sz="quarter" idx="12"/>
          </p:nvPr>
        </p:nvSpPr>
        <p:spPr>
          <a:xfrm>
            <a:off x="7101114" y="1128486"/>
            <a:ext cx="1524000" cy="304800"/>
          </a:xfrm>
        </p:spPr>
        <p:txBody>
          <a:bodyPr/>
          <a:lstStyle/>
          <a:p>
            <a:r>
              <a:rPr lang="en-US" altLang="en-US" dirty="0">
                <a:latin typeface="Tahoma" panose="020B0604030504040204" pitchFamily="34" charset="0"/>
                <a:ea typeface="Tahoma" panose="020B0604030504040204" pitchFamily="34" charset="0"/>
                <a:cs typeface="Tahoma" panose="020B0604030504040204" pitchFamily="34" charset="0"/>
              </a:rPr>
              <a:t>Figure 13.1</a:t>
            </a:r>
          </a:p>
        </p:txBody>
      </p:sp>
      <p:sp>
        <p:nvSpPr>
          <p:cNvPr id="4" name="Content Placeholder 3"/>
          <p:cNvSpPr>
            <a:spLocks noGrp="1"/>
          </p:cNvSpPr>
          <p:nvPr>
            <p:ph sz="quarter" idx="13"/>
          </p:nvPr>
        </p:nvSpPr>
        <p:spPr>
          <a:xfrm>
            <a:off x="1873026" y="1219200"/>
            <a:ext cx="5092124" cy="266700"/>
          </a:xfrm>
        </p:spPr>
        <p:txBody>
          <a:bodyPr/>
          <a:lstStyle/>
          <a:p>
            <a:r>
              <a:rPr lang="en-GB" dirty="0"/>
              <a:t>Copyright © McGraw-Hill Education. Permission required for reproduction or display. </a:t>
            </a:r>
          </a:p>
        </p:txBody>
      </p:sp>
      <p:pic>
        <p:nvPicPr>
          <p:cNvPr id="2" name="Picture 1" descr="This horizontal bar graph illustrates the stock market capitalization of various nations as a percentage of their respective gross domestic produc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1447800"/>
            <a:ext cx="7696200" cy="4839359"/>
          </a:xfrm>
          <a:prstGeom prst="rect">
            <a:avLst/>
          </a:prstGeom>
        </p:spPr>
      </p:pic>
      <p:sp>
        <p:nvSpPr>
          <p:cNvPr id="6" name="TextBox 5">
            <a:hlinkClick r:id="rId4" action="ppaction://hlinksldjump"/>
          </p:cNvPr>
          <p:cNvSpPr txBox="1"/>
          <p:nvPr/>
        </p:nvSpPr>
        <p:spPr>
          <a:xfrm>
            <a:off x="6705600" y="6248400"/>
            <a:ext cx="2286000" cy="215444"/>
          </a:xfrm>
          <a:prstGeom prst="rect">
            <a:avLst/>
          </a:prstGeom>
          <a:noFill/>
        </p:spPr>
        <p:txBody>
          <a:bodyPr wrap="square" rtlCol="0">
            <a:spAutoFit/>
          </a:bodyPr>
          <a:lstStyle/>
          <a:p>
            <a:r>
              <a:rPr lang="en-US" sz="800" dirty="0">
                <a:hlinkClick r:id="rId5" action="ppaction://hlinksldjump"/>
              </a:rPr>
              <a:t>Access the text alternative for these images.</a:t>
            </a:r>
            <a:endParaRPr lang="en-US" sz="800" dirty="0"/>
          </a:p>
        </p:txBody>
      </p:sp>
    </p:spTree>
    <p:extLst>
      <p:ext uri="{BB962C8B-B14F-4D97-AF65-F5344CB8AC3E}">
        <p14:creationId xmlns:p14="http://schemas.microsoft.com/office/powerpoint/2010/main" val="817220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a:spLocks noGrp="1"/>
          </p:cNvSpPr>
          <p:nvPr>
            <p:ph type="title"/>
          </p:nvPr>
        </p:nvSpPr>
        <p:spPr>
          <a:xfrm>
            <a:off x="1279178" y="63499"/>
            <a:ext cx="6650038" cy="1041400"/>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ＭＳ Ｐゴシック" charset="-128"/>
              </a:rPr>
              <a:t>Household Versus Institutional Ownership in the United States</a:t>
            </a:r>
          </a:p>
        </p:txBody>
      </p:sp>
      <p:sp>
        <p:nvSpPr>
          <p:cNvPr id="3" name="Content Placeholder 2"/>
          <p:cNvSpPr>
            <a:spLocks noGrp="1"/>
          </p:cNvSpPr>
          <p:nvPr>
            <p:ph sz="quarter" idx="12"/>
          </p:nvPr>
        </p:nvSpPr>
        <p:spPr>
          <a:xfrm>
            <a:off x="7107238" y="1104900"/>
            <a:ext cx="1585900" cy="457200"/>
          </a:xfrm>
        </p:spPr>
        <p:txBody>
          <a:bodyPr/>
          <a:lstStyle/>
          <a:p>
            <a:r>
              <a:rPr lang="en-US" altLang="en-US" dirty="0"/>
              <a:t>Figure 13.2</a:t>
            </a:r>
          </a:p>
        </p:txBody>
      </p:sp>
      <p:sp>
        <p:nvSpPr>
          <p:cNvPr id="4" name="Content Placeholder 3"/>
          <p:cNvSpPr>
            <a:spLocks noGrp="1"/>
          </p:cNvSpPr>
          <p:nvPr>
            <p:ph sz="quarter" idx="13"/>
          </p:nvPr>
        </p:nvSpPr>
        <p:spPr>
          <a:xfrm>
            <a:off x="2090750" y="1219200"/>
            <a:ext cx="5148250" cy="317500"/>
          </a:xfrm>
        </p:spPr>
        <p:txBody>
          <a:bodyPr/>
          <a:lstStyle/>
          <a:p>
            <a:r>
              <a:rPr lang="en-GB" dirty="0"/>
              <a:t>Copyright © McGraw-Hill Education. Permission required for reproduction or display. </a:t>
            </a:r>
          </a:p>
        </p:txBody>
      </p:sp>
      <p:pic>
        <p:nvPicPr>
          <p:cNvPr id="2" name="Picture 1" descr="This multiple bar graph depicts household versus institutional ownership in the United States 1965 to 2016 by market valu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1447800"/>
            <a:ext cx="7696200" cy="4807597"/>
          </a:xfrm>
          <a:prstGeom prst="rect">
            <a:avLst/>
          </a:prstGeom>
        </p:spPr>
      </p:pic>
      <p:sp>
        <p:nvSpPr>
          <p:cNvPr id="6" name="TextBox 5">
            <a:hlinkClick r:id="rId4" action="ppaction://hlinksldjump"/>
          </p:cNvPr>
          <p:cNvSpPr txBox="1"/>
          <p:nvPr/>
        </p:nvSpPr>
        <p:spPr>
          <a:xfrm>
            <a:off x="6705600" y="6248400"/>
            <a:ext cx="2286000" cy="215444"/>
          </a:xfrm>
          <a:prstGeom prst="rect">
            <a:avLst/>
          </a:prstGeom>
          <a:noFill/>
        </p:spPr>
        <p:txBody>
          <a:bodyPr wrap="square" rtlCol="0">
            <a:spAutoFit/>
          </a:bodyPr>
          <a:lstStyle/>
          <a:p>
            <a:r>
              <a:rPr lang="en-US" sz="800" dirty="0">
                <a:hlinkClick r:id="rId5" action="ppaction://hlinksldjump"/>
              </a:rPr>
              <a:t>Access the text alternative for these images.</a:t>
            </a:r>
            <a:endParaRPr lang="en-US" sz="800" dirty="0"/>
          </a:p>
        </p:txBody>
      </p:sp>
    </p:spTree>
    <p:extLst>
      <p:ext uri="{BB962C8B-B14F-4D97-AF65-F5344CB8AC3E}">
        <p14:creationId xmlns:p14="http://schemas.microsoft.com/office/powerpoint/2010/main" val="1692546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59014"/>
            <a:ext cx="8229600" cy="546100"/>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ＭＳ Ｐゴシック" charset="-128"/>
              </a:rPr>
              <a:t>Objectives of Stock Ownership</a:t>
            </a:r>
            <a:r>
              <a:rPr lang="en-US" altLang="en-US" sz="800" dirty="0">
                <a:ea typeface="ＭＳ Ｐゴシック" charset="-128"/>
              </a:rPr>
              <a:t>1</a:t>
            </a:r>
            <a:endParaRPr lang="en-US" altLang="en-US" dirty="0">
              <a:ea typeface="ＭＳ Ｐゴシック" charset="-128"/>
            </a:endParaRPr>
          </a:p>
        </p:txBody>
      </p:sp>
      <p:sp>
        <p:nvSpPr>
          <p:cNvPr id="20482" name="Rectangle 3"/>
          <p:cNvSpPr>
            <a:spLocks noGrp="1" noChangeArrowheads="1"/>
          </p:cNvSpPr>
          <p:nvPr>
            <p:ph type="body" sz="quarter" idx="10"/>
          </p:nvPr>
        </p:nvSpPr>
        <p:spPr bwMode="auto">
          <a:xfrm>
            <a:off x="609600" y="1905000"/>
            <a:ext cx="5334000" cy="3429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dirty="0">
                <a:latin typeface="Calibri" panose="020F0502020204030204" pitchFamily="34" charset="0"/>
                <a:ea typeface="MS PGothic" panose="020B0600070205080204" pitchFamily="34" charset="-128"/>
              </a:rPr>
              <a:t>To produce a greater return over the long run than other investments, such as bonds or cash.</a:t>
            </a:r>
          </a:p>
          <a:p>
            <a:pPr eaLnBrk="1" hangingPunct="1"/>
            <a:r>
              <a:rPr lang="en-US" altLang="en-US" dirty="0">
                <a:latin typeface="Calibri" panose="020F0502020204030204" pitchFamily="34" charset="0"/>
                <a:ea typeface="MS PGothic" panose="020B0600070205080204" pitchFamily="34" charset="-128"/>
              </a:rPr>
              <a:t>Shareholders are not a uniform group</a:t>
            </a:r>
          </a:p>
          <a:p>
            <a:pPr eaLnBrk="1" hangingPunct="1"/>
            <a:r>
              <a:rPr lang="en-US" altLang="en-US" dirty="0">
                <a:latin typeface="Calibri" panose="020F0502020204030204" pitchFamily="34" charset="0"/>
                <a:ea typeface="MS PGothic" panose="020B0600070205080204" pitchFamily="34" charset="-128"/>
              </a:rPr>
              <a:t>Some investors use stock ownership to achieve social or ethical objectives: </a:t>
            </a:r>
          </a:p>
          <a:p>
            <a:pPr marL="0" indent="0" eaLnBrk="1" hangingPunct="1">
              <a:buNone/>
            </a:pPr>
            <a:endParaRPr lang="en-US" altLang="en-US" dirty="0">
              <a:latin typeface="Calibri" panose="020F0502020204030204" pitchFamily="34" charset="0"/>
              <a:ea typeface="MS PGothic" panose="020B0600070205080204" pitchFamily="34" charset="-128"/>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24435" y="2362200"/>
            <a:ext cx="3019565" cy="2215896"/>
          </a:xfrm>
          <a:prstGeom prst="rect">
            <a:avLst/>
          </a:prstGeom>
        </p:spPr>
      </p:pic>
    </p:spTree>
    <p:extLst>
      <p:ext uri="{BB962C8B-B14F-4D97-AF65-F5344CB8AC3E}">
        <p14:creationId xmlns:p14="http://schemas.microsoft.com/office/powerpoint/2010/main" val="4004734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457200" y="457200"/>
            <a:ext cx="8229600" cy="560388"/>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ＭＳ Ｐゴシック" charset="-128"/>
              </a:rPr>
              <a:t>Major Legal Rights of Shareholders</a:t>
            </a:r>
          </a:p>
        </p:txBody>
      </p:sp>
      <p:sp>
        <p:nvSpPr>
          <p:cNvPr id="3" name="Content Placeholder 2"/>
          <p:cNvSpPr>
            <a:spLocks noGrp="1"/>
          </p:cNvSpPr>
          <p:nvPr>
            <p:ph sz="quarter" idx="12"/>
          </p:nvPr>
        </p:nvSpPr>
        <p:spPr>
          <a:xfrm>
            <a:off x="6324600" y="1121569"/>
            <a:ext cx="2163763" cy="397668"/>
          </a:xfrm>
        </p:spPr>
        <p:txBody>
          <a:bodyPr/>
          <a:lstStyle/>
          <a:p>
            <a:r>
              <a:rPr lang="en-US" altLang="en-US" dirty="0">
                <a:solidFill>
                  <a:srgbClr val="000000"/>
                </a:solidFill>
              </a:rPr>
              <a:t>From Figure 13.3</a:t>
            </a:r>
          </a:p>
        </p:txBody>
      </p:sp>
      <p:sp>
        <p:nvSpPr>
          <p:cNvPr id="4" name="Content Placeholder 3"/>
          <p:cNvSpPr>
            <a:spLocks noGrp="1"/>
          </p:cNvSpPr>
          <p:nvPr>
            <p:ph sz="quarter" idx="13"/>
          </p:nvPr>
        </p:nvSpPr>
        <p:spPr>
          <a:xfrm>
            <a:off x="2209800" y="1600200"/>
            <a:ext cx="4953000" cy="228600"/>
          </a:xfrm>
        </p:spPr>
        <p:txBody>
          <a:bodyPr/>
          <a:lstStyle/>
          <a:p>
            <a:r>
              <a:rPr lang="en-GB" dirty="0"/>
              <a:t>Copyright © McGraw-Hill Education. Permission required for reproduction or display. </a:t>
            </a:r>
          </a:p>
        </p:txBody>
      </p:sp>
      <p:graphicFrame>
        <p:nvGraphicFramePr>
          <p:cNvPr id="2" name="Table 1"/>
          <p:cNvGraphicFramePr>
            <a:graphicFrameLocks noGrp="1"/>
          </p:cNvGraphicFramePr>
          <p:nvPr>
            <p:extLst>
              <p:ext uri="{D42A27DB-BD31-4B8C-83A1-F6EECF244321}">
                <p14:modId xmlns:p14="http://schemas.microsoft.com/office/powerpoint/2010/main" val="3967748205"/>
              </p:ext>
            </p:extLst>
          </p:nvPr>
        </p:nvGraphicFramePr>
        <p:xfrm>
          <a:off x="1600200" y="1981200"/>
          <a:ext cx="6019800" cy="2794000"/>
        </p:xfrm>
        <a:graphic>
          <a:graphicData uri="http://schemas.openxmlformats.org/drawingml/2006/table">
            <a:tbl>
              <a:tblPr firstRow="1" bandRow="1">
                <a:effectLst>
                  <a:innerShdw blurRad="114300">
                    <a:prstClr val="black"/>
                  </a:innerShdw>
                </a:effectLst>
                <a:tableStyleId>{8A107856-5554-42FB-B03E-39F5DBC370BA}</a:tableStyleId>
              </a:tblPr>
              <a:tblGrid>
                <a:gridCol w="6019800">
                  <a:extLst>
                    <a:ext uri="{9D8B030D-6E8A-4147-A177-3AD203B41FA5}">
                      <a16:colId xmlns:a16="http://schemas.microsoft.com/office/drawing/2014/main" val="20000"/>
                    </a:ext>
                  </a:extLst>
                </a:gridCol>
              </a:tblGrid>
              <a:tr h="370840">
                <a:tc>
                  <a:txBody>
                    <a:bodyPr/>
                    <a:lstStyle/>
                    <a:p>
                      <a:r>
                        <a:rPr lang="en-US" sz="1600" b="1" dirty="0">
                          <a:solidFill>
                            <a:srgbClr val="FF0000"/>
                          </a:solidFill>
                        </a:rPr>
                        <a:t>1. </a:t>
                      </a:r>
                      <a:r>
                        <a:rPr lang="en-US" sz="1600" b="0" dirty="0"/>
                        <a:t>To receive dividends, if declared.</a:t>
                      </a:r>
                    </a:p>
                  </a:txBody>
                  <a:tcPr/>
                </a:tc>
                <a:extLst>
                  <a:ext uri="{0D108BD9-81ED-4DB2-BD59-A6C34878D82A}">
                    <a16:rowId xmlns:a16="http://schemas.microsoft.com/office/drawing/2014/main" val="10000"/>
                  </a:ext>
                </a:extLst>
              </a:tr>
              <a:tr h="370840">
                <a:tc>
                  <a:txBody>
                    <a:bodyPr/>
                    <a:lstStyle/>
                    <a:p>
                      <a:r>
                        <a:rPr lang="en-US" sz="1600" b="1" dirty="0">
                          <a:solidFill>
                            <a:srgbClr val="FF0000"/>
                          </a:solidFill>
                        </a:rPr>
                        <a:t>2. </a:t>
                      </a:r>
                      <a:r>
                        <a:rPr lang="en-US" sz="1600" dirty="0"/>
                        <a:t>To vote on:</a:t>
                      </a:r>
                    </a:p>
                    <a:p>
                      <a:pPr marL="285750" indent="-285750">
                        <a:buFont typeface="Arial" panose="020B0604020202020204" pitchFamily="34" charset="0"/>
                        <a:buChar char="•"/>
                      </a:pPr>
                      <a:r>
                        <a:rPr lang="en-US" sz="1600" dirty="0"/>
                        <a:t>Members of board of directors.</a:t>
                      </a:r>
                    </a:p>
                    <a:p>
                      <a:pPr marL="285750" indent="-285750">
                        <a:buFont typeface="Arial" panose="020B0604020202020204" pitchFamily="34" charset="0"/>
                        <a:buChar char="•"/>
                      </a:pPr>
                      <a:r>
                        <a:rPr lang="en-US" sz="1600" dirty="0"/>
                        <a:t>Major mergers and acquisitions.</a:t>
                      </a:r>
                    </a:p>
                    <a:p>
                      <a:pPr marL="285750" indent="-285750">
                        <a:buFont typeface="Arial" panose="020B0604020202020204" pitchFamily="34" charset="0"/>
                        <a:buChar char="•"/>
                      </a:pPr>
                      <a:r>
                        <a:rPr lang="en-US" sz="1600" dirty="0"/>
                        <a:t>Charter and bylaw changes.</a:t>
                      </a:r>
                    </a:p>
                    <a:p>
                      <a:pPr marL="285750" indent="-285750">
                        <a:buFont typeface="Arial" panose="020B0604020202020204" pitchFamily="34" charset="0"/>
                        <a:buChar char="•"/>
                      </a:pPr>
                      <a:r>
                        <a:rPr lang="en-US" sz="1600" dirty="0"/>
                        <a:t>Proposals by stockholders.</a:t>
                      </a:r>
                    </a:p>
                  </a:txBody>
                  <a:tcPr/>
                </a:tc>
                <a:extLst>
                  <a:ext uri="{0D108BD9-81ED-4DB2-BD59-A6C34878D82A}">
                    <a16:rowId xmlns:a16="http://schemas.microsoft.com/office/drawing/2014/main" val="10001"/>
                  </a:ext>
                </a:extLst>
              </a:tr>
              <a:tr h="370840">
                <a:tc>
                  <a:txBody>
                    <a:bodyPr/>
                    <a:lstStyle/>
                    <a:p>
                      <a:r>
                        <a:rPr lang="en-US" sz="1600" b="1" dirty="0">
                          <a:solidFill>
                            <a:srgbClr val="FF0000"/>
                          </a:solidFill>
                        </a:rPr>
                        <a:t>3. </a:t>
                      </a:r>
                      <a:r>
                        <a:rPr lang="en-US" sz="1600" dirty="0"/>
                        <a:t>To receive annual reports on the company’s financial condition.</a:t>
                      </a:r>
                    </a:p>
                  </a:txBody>
                  <a:tcPr/>
                </a:tc>
                <a:extLst>
                  <a:ext uri="{0D108BD9-81ED-4DB2-BD59-A6C34878D82A}">
                    <a16:rowId xmlns:a16="http://schemas.microsoft.com/office/drawing/2014/main" val="10002"/>
                  </a:ext>
                </a:extLst>
              </a:tr>
              <a:tr h="370840">
                <a:tc>
                  <a:txBody>
                    <a:bodyPr/>
                    <a:lstStyle/>
                    <a:p>
                      <a:r>
                        <a:rPr lang="en-US" sz="1600" b="1" dirty="0">
                          <a:solidFill>
                            <a:srgbClr val="FF0000"/>
                          </a:solidFill>
                        </a:rPr>
                        <a:t>4. </a:t>
                      </a:r>
                      <a:r>
                        <a:rPr lang="en-US" sz="1600" dirty="0"/>
                        <a:t>To bring shareholder suits against the company and officers.</a:t>
                      </a:r>
                    </a:p>
                  </a:txBody>
                  <a:tcPr/>
                </a:tc>
                <a:extLst>
                  <a:ext uri="{0D108BD9-81ED-4DB2-BD59-A6C34878D82A}">
                    <a16:rowId xmlns:a16="http://schemas.microsoft.com/office/drawing/2014/main" val="10003"/>
                  </a:ext>
                </a:extLst>
              </a:tr>
              <a:tr h="370840">
                <a:tc>
                  <a:txBody>
                    <a:bodyPr/>
                    <a:lstStyle/>
                    <a:p>
                      <a:r>
                        <a:rPr lang="en-US" sz="1600" b="1" dirty="0">
                          <a:solidFill>
                            <a:srgbClr val="FF0000"/>
                          </a:solidFill>
                        </a:rPr>
                        <a:t>5. </a:t>
                      </a:r>
                      <a:r>
                        <a:rPr lang="en-US" sz="1600" dirty="0"/>
                        <a:t>To sell their own shares of stock to others.</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063443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57200"/>
            <a:ext cx="8229600" cy="533400"/>
          </a:xfrm>
          <a:prstGeom prst="rect">
            <a:avLst/>
          </a:prstGeom>
        </p:spPr>
        <p:txBody>
          <a:bodyPr/>
          <a:lstStyle>
            <a:lvl1pPr>
              <a:defRPr/>
            </a:lvl1pPr>
          </a:lstStyle>
          <a:p>
            <a:pPr algn="ctr" eaLnBrk="1" fontAlgn="auto" hangingPunct="1">
              <a:spcAft>
                <a:spcPts val="0"/>
              </a:spcAft>
              <a:buFont typeface="Arial"/>
              <a:buNone/>
              <a:defRPr/>
            </a:pPr>
            <a:r>
              <a:rPr lang="en-US" altLang="en-US" sz="3400" b="1" dirty="0">
                <a:solidFill>
                  <a:srgbClr val="125F9A"/>
                </a:solidFill>
                <a:latin typeface="+mn-lt"/>
                <a:ea typeface="ＭＳ Ｐゴシック" charset="-128"/>
              </a:rPr>
              <a:t>Corporate Governance</a:t>
            </a:r>
          </a:p>
        </p:txBody>
      </p:sp>
      <p:sp>
        <p:nvSpPr>
          <p:cNvPr id="24580" name="Rectangle 3"/>
          <p:cNvSpPr>
            <a:spLocks noGrp="1" noChangeArrowheads="1"/>
          </p:cNvSpPr>
          <p:nvPr>
            <p:ph type="body" sz="quarter" idx="10"/>
          </p:nvPr>
        </p:nvSpPr>
        <p:spPr bwMode="auto">
          <a:xfrm>
            <a:off x="533400" y="1752600"/>
            <a:ext cx="4533900" cy="4572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endParaRPr lang="en-US" altLang="en-US" b="0" dirty="0"/>
          </a:p>
          <a:p>
            <a:pPr marL="0" indent="0" eaLnBrk="1" hangingPunct="1">
              <a:buNone/>
            </a:pPr>
            <a:r>
              <a:rPr lang="en-US" altLang="en-US" b="0" dirty="0"/>
              <a:t>Corporate governance</a:t>
            </a:r>
          </a:p>
          <a:p>
            <a:pPr marL="0" indent="0" eaLnBrk="1" hangingPunct="1">
              <a:buNone/>
            </a:pPr>
            <a:endParaRPr lang="en-US" altLang="en-US" b="0" dirty="0"/>
          </a:p>
          <a:p>
            <a:pPr marL="0" indent="0" eaLnBrk="1" hangingPunct="1">
              <a:buNone/>
            </a:pPr>
            <a:endParaRPr lang="en-US" altLang="en-US" b="0" dirty="0"/>
          </a:p>
          <a:p>
            <a:pPr marL="0" indent="0" eaLnBrk="1" hangingPunct="1">
              <a:buNone/>
            </a:pPr>
            <a:r>
              <a:rPr lang="en-US" altLang="en-US" b="0" dirty="0"/>
              <a:t>Board of directors</a:t>
            </a:r>
          </a:p>
        </p:txBody>
      </p:sp>
      <p:pic>
        <p:nvPicPr>
          <p:cNvPr id="24579" name="Picture Placeholder 2"/>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24826" r="24826"/>
          <a:stretch>
            <a:fillRect/>
          </a:stretch>
        </p:blipFill>
        <p:spPr bwMode="auto">
          <a:xfrm>
            <a:off x="5867400" y="1600200"/>
            <a:ext cx="3124200" cy="3962400"/>
          </a:xfrm>
          <a:noFill/>
          <a:ln>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66710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59014"/>
            <a:ext cx="8229600" cy="698500"/>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ＭＳ Ｐゴシック" charset="-128"/>
              </a:rPr>
              <a:t>Corporate Governance</a:t>
            </a:r>
          </a:p>
        </p:txBody>
      </p:sp>
      <p:sp>
        <p:nvSpPr>
          <p:cNvPr id="25602" name="Rectangle 3"/>
          <p:cNvSpPr>
            <a:spLocks noGrp="1" noChangeArrowheads="1"/>
          </p:cNvSpPr>
          <p:nvPr>
            <p:ph type="body" sz="quarter" idx="10"/>
          </p:nvPr>
        </p:nvSpPr>
        <p:spPr bwMode="auto">
          <a:xfrm>
            <a:off x="685800" y="1371600"/>
            <a:ext cx="5105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r>
              <a:rPr lang="en-US" altLang="en-US" dirty="0">
                <a:ea typeface="Calibri" panose="020F0502020204030204" pitchFamily="34" charset="0"/>
                <a:cs typeface="MS PGothic" panose="020B0600070205080204" pitchFamily="34" charset="-128"/>
              </a:rPr>
              <a:t>Board of Directors</a:t>
            </a:r>
          </a:p>
          <a:p>
            <a:pPr marL="0" indent="0" eaLnBrk="1" hangingPunct="1">
              <a:buNone/>
            </a:pPr>
            <a:endParaRPr lang="en-US" altLang="en-US" dirty="0">
              <a:ea typeface="Calibri" panose="020F0502020204030204" pitchFamily="34" charset="0"/>
              <a:cs typeface="MS PGothic" panose="020B0600070205080204" pitchFamily="34" charset="-128"/>
            </a:endParaRPr>
          </a:p>
          <a:p>
            <a:pPr marL="0" indent="0" eaLnBrk="1" hangingPunct="1">
              <a:buNone/>
            </a:pPr>
            <a:r>
              <a:rPr lang="en-US" altLang="en-US" dirty="0">
                <a:ea typeface="Calibri" panose="020F0502020204030204" pitchFamily="34" charset="0"/>
                <a:cs typeface="MS PGothic" panose="020B0600070205080204" pitchFamily="34" charset="-128"/>
              </a:rPr>
              <a:t>Principles of Good Governance</a:t>
            </a:r>
          </a:p>
          <a:p>
            <a:pPr marL="0" indent="0" eaLnBrk="1" hangingPunct="1">
              <a:buNone/>
            </a:pPr>
            <a:endParaRPr lang="en-US" altLang="en-US" dirty="0">
              <a:ea typeface="Calibri" panose="020F0502020204030204" pitchFamily="34" charset="0"/>
              <a:cs typeface="MS PGothic" panose="020B0600070205080204" pitchFamily="34" charset="-128"/>
            </a:endParaRPr>
          </a:p>
          <a:p>
            <a:pPr marL="0" indent="0" eaLnBrk="1" hangingPunct="1">
              <a:buNone/>
            </a:pPr>
            <a:r>
              <a:rPr lang="en-US" altLang="en-US" dirty="0">
                <a:ea typeface="ＭＳ Ｐゴシック" charset="-128"/>
              </a:rPr>
              <a:t>Improving Corporate Governance Worldwide</a:t>
            </a:r>
            <a:endParaRPr lang="en-US" altLang="en-US" dirty="0">
              <a:ea typeface="Calibri" panose="020F0502020204030204" pitchFamily="34" charset="0"/>
              <a:cs typeface="MS PGothic" panose="020B0600070205080204" pitchFamily="34" charset="-128"/>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5000" y="4165668"/>
            <a:ext cx="3348247" cy="2235132"/>
          </a:xfrm>
          <a:prstGeom prst="rect">
            <a:avLst/>
          </a:prstGeom>
        </p:spPr>
      </p:pic>
    </p:spTree>
    <p:extLst>
      <p:ext uri="{BB962C8B-B14F-4D97-AF65-F5344CB8AC3E}">
        <p14:creationId xmlns:p14="http://schemas.microsoft.com/office/powerpoint/2010/main" val="1966245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59014"/>
            <a:ext cx="8229600" cy="850900"/>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ＭＳ Ｐゴシック" charset="-128"/>
              </a:rPr>
              <a:t>Special Issue: Executive Compensation</a:t>
            </a:r>
            <a:r>
              <a:rPr lang="en-US" altLang="en-US" sz="800" dirty="0">
                <a:ea typeface="ＭＳ Ｐゴシック" charset="-128"/>
              </a:rPr>
              <a:t>1</a:t>
            </a:r>
            <a:endParaRPr lang="en-US" altLang="en-US" dirty="0">
              <a:ea typeface="ＭＳ Ｐゴシック" charset="-128"/>
            </a:endParaRPr>
          </a:p>
        </p:txBody>
      </p:sp>
      <p:sp>
        <p:nvSpPr>
          <p:cNvPr id="29698" name="Rectangle 3"/>
          <p:cNvSpPr>
            <a:spLocks noGrp="1" noChangeArrowheads="1"/>
          </p:cNvSpPr>
          <p:nvPr>
            <p:ph type="body" sz="quarter" idx="10"/>
          </p:nvPr>
        </p:nvSpPr>
        <p:spPr bwMode="auto">
          <a:xfrm>
            <a:off x="609600" y="1371600"/>
            <a:ext cx="5410200" cy="502738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r>
              <a:rPr lang="en-US" altLang="en-US" dirty="0">
                <a:latin typeface="Calibri" panose="020F0502020204030204" pitchFamily="34" charset="0"/>
                <a:ea typeface="Calibri" panose="020F0502020204030204" pitchFamily="34" charset="0"/>
                <a:cs typeface="MS PGothic" panose="020B0600070205080204" pitchFamily="34" charset="-128"/>
              </a:rPr>
              <a:t>Setting executive compensation is a key Board function.</a:t>
            </a:r>
          </a:p>
          <a:p>
            <a:pPr marL="0" indent="0" eaLnBrk="1" hangingPunct="1">
              <a:buNone/>
            </a:pPr>
            <a:endParaRPr lang="en-US" altLang="en-US" dirty="0">
              <a:latin typeface="Calibri" panose="020F0502020204030204" pitchFamily="34" charset="0"/>
              <a:ea typeface="Calibri" panose="020F0502020204030204" pitchFamily="34" charset="0"/>
              <a:cs typeface="MS PGothic" panose="020B0600070205080204" pitchFamily="34" charset="-128"/>
            </a:endParaRPr>
          </a:p>
          <a:p>
            <a:pPr marL="0" indent="0" eaLnBrk="1" hangingPunct="1">
              <a:buNone/>
            </a:pPr>
            <a:r>
              <a:rPr lang="en-US" altLang="en-US" dirty="0">
                <a:latin typeface="Calibri" panose="020F0502020204030204" pitchFamily="34" charset="0"/>
                <a:ea typeface="MS PGothic" panose="020B0600070205080204" pitchFamily="34" charset="-128"/>
              </a:rPr>
              <a:t>Many critics feel that this system is not working and executive pay has become excessive.</a:t>
            </a:r>
          </a:p>
          <a:p>
            <a:pPr marL="0" indent="0" eaLnBrk="1" hangingPunct="1">
              <a:buNone/>
            </a:pPr>
            <a:endParaRPr lang="en-US" altLang="en-US" dirty="0">
              <a:latin typeface="Calibri" panose="020F0502020204030204" pitchFamily="34" charset="0"/>
              <a:ea typeface="MS PGothic" panose="020B0600070205080204" pitchFamily="34" charset="-128"/>
            </a:endParaRPr>
          </a:p>
          <a:p>
            <a:pPr marL="0" indent="0" eaLnBrk="1" hangingPunct="1">
              <a:buNone/>
            </a:pPr>
            <a:r>
              <a:rPr lang="en-US" altLang="en-US" dirty="0">
                <a:latin typeface="Calibri" panose="020F0502020204030204" pitchFamily="34" charset="0"/>
                <a:ea typeface="MS PGothic" panose="020B0600070205080204" pitchFamily="34" charset="-128"/>
              </a:rPr>
              <a:t>Executive compensation in the United States by international standards, is very high.</a:t>
            </a:r>
          </a:p>
          <a:p>
            <a:pPr marL="0" indent="0" eaLnBrk="1" hangingPunct="1">
              <a:buNone/>
            </a:pPr>
            <a:endParaRPr lang="en-US" altLang="en-US" dirty="0">
              <a:latin typeface="Calibri" panose="020F0502020204030204" pitchFamily="34" charset="0"/>
              <a:ea typeface="Calibri" panose="020F0502020204030204" pitchFamily="34" charset="0"/>
              <a:cs typeface="MS PGothic" panose="020B0600070205080204" pitchFamily="34" charset="-128"/>
            </a:endParaRPr>
          </a:p>
        </p:txBody>
      </p:sp>
      <p:pic>
        <p:nvPicPr>
          <p:cNvPr id="29700"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2404646"/>
            <a:ext cx="3124200" cy="2084803"/>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896591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Business and Society Template final sample">
  <a:themeElements>
    <a:clrScheme name="B&amp;S">
      <a:dk1>
        <a:srgbClr val="000000"/>
      </a:dk1>
      <a:lt1>
        <a:srgbClr val="FFFFFF"/>
      </a:lt1>
      <a:dk2>
        <a:srgbClr val="44546A"/>
      </a:dk2>
      <a:lt2>
        <a:srgbClr val="E7E6E6"/>
      </a:lt2>
      <a:accent1>
        <a:srgbClr val="FE4E5A"/>
      </a:accent1>
      <a:accent2>
        <a:srgbClr val="40B4E5"/>
      </a:accent2>
      <a:accent3>
        <a:srgbClr val="125F9A"/>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siness and Society Template final sample" id="{D2099020-F500-374D-A0DF-66B7CD087008}" vid="{347D7548-E6AA-8148-A865-2DA801426D12}"/>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Business and Society Template final sample</Template>
  <TotalTime>3625</TotalTime>
  <Words>3138</Words>
  <Application>Microsoft Office PowerPoint</Application>
  <PresentationFormat>On-screen Show (4:3)</PresentationFormat>
  <Paragraphs>326</Paragraphs>
  <Slides>23</Slides>
  <Notes>22</Notes>
  <HiddenSlides>5</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Calibri Light</vt:lpstr>
      <vt:lpstr>Tahoma</vt:lpstr>
      <vt:lpstr>Times New Roman</vt:lpstr>
      <vt:lpstr>Wingdings</vt:lpstr>
      <vt:lpstr>Business and Society Template final sample</vt:lpstr>
      <vt:lpstr>Shareholder Rights and Corporate Governance</vt:lpstr>
      <vt:lpstr>Who Are Shareholders?</vt:lpstr>
      <vt:lpstr>Stock Market Capitalization as a Percentage of GDP, 2016</vt:lpstr>
      <vt:lpstr>Household Versus Institutional Ownership in the United States</vt:lpstr>
      <vt:lpstr>Objectives of Stock Ownership1</vt:lpstr>
      <vt:lpstr>Major Legal Rights of Shareholders</vt:lpstr>
      <vt:lpstr>Corporate Governance</vt:lpstr>
      <vt:lpstr>Corporate Governance</vt:lpstr>
      <vt:lpstr>Special Issue: Executive Compensation1</vt:lpstr>
      <vt:lpstr>Pay-for-Performance Approaches</vt:lpstr>
      <vt:lpstr>Relative Average Annual CEO Compensation in the United States and Selected Nations</vt:lpstr>
      <vt:lpstr>Ratio of Average CEO Pay to Average Production Worker Pay, 1990–2016</vt:lpstr>
      <vt:lpstr>Executive Compensation: Is it Justified?</vt:lpstr>
      <vt:lpstr>Government Rules on Executive Compensation</vt:lpstr>
      <vt:lpstr>Shareholder Activism  </vt:lpstr>
      <vt:lpstr>Securities and Exchange Commission (SEC)</vt:lpstr>
      <vt:lpstr>Shareholders and the Corporation</vt:lpstr>
      <vt:lpstr>End of Main Content</vt:lpstr>
      <vt:lpstr>Accessibility Content:  Text Alternatives for Images</vt:lpstr>
      <vt:lpstr>Stock Market Capitalization as a Percentage of GDP, 2016 Text Alternative</vt:lpstr>
      <vt:lpstr>Household Versus Institutional Ownership in the United States Text Alternative</vt:lpstr>
      <vt:lpstr>Relative Average Annual CEO Compensation in the United States and Selected Nations Text Alternative</vt:lpstr>
      <vt:lpstr>Ratio of Average CEO Pay to Average Production Worker Pay, 1990–2016 Text Alternative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13 Shareholder Rights and Corporate Governance</dc:title>
  <dc:creator>Arnaud, Anke U.</dc:creator>
  <cp:lastModifiedBy>zelimir Todorovic</cp:lastModifiedBy>
  <cp:revision>134</cp:revision>
  <cp:lastPrinted>1601-01-01T00:00:00Z</cp:lastPrinted>
  <dcterms:created xsi:type="dcterms:W3CDTF">2016-01-15T13:39:39Z</dcterms:created>
  <dcterms:modified xsi:type="dcterms:W3CDTF">2020-06-19T00:06:59Z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TC010690261033</vt:lpwstr>
  </property>
</Properties>
</file>